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2" d="100"/>
          <a:sy n="82" d="100"/>
        </p:scale>
        <p:origin x="920"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187122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289470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4272959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3096169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4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github.com/gregsasso/Final-Projec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Greg Sasso</a:t>
            </a:r>
          </a:p>
          <a:p>
            <a:r>
              <a:rPr lang="en-US" dirty="0">
                <a:solidFill>
                  <a:schemeClr val="bg2"/>
                </a:solidFill>
                <a:latin typeface="Abadi" panose="020B0604020104020204" pitchFamily="34" charset="0"/>
                <a:ea typeface="SF Pro" pitchFamily="2" charset="0"/>
                <a:cs typeface="SF Pro" pitchFamily="2" charset="0"/>
              </a:rPr>
              <a:t>04/14/2023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83800"/>
            <a:ext cx="5461001" cy="4351338"/>
          </a:xfrm>
          <a:prstGeom prst="rect">
            <a:avLst/>
          </a:prstGeom>
        </p:spPr>
        <p:txBody>
          <a:bodyPr/>
          <a:lstStyle/>
          <a:p>
            <a:pPr marL="457200" indent="-457200">
              <a:buFont typeface="+mj-lt"/>
              <a:buAutoNum type="arabicPeriod"/>
            </a:pPr>
            <a:r>
              <a:rPr lang="en-US" sz="2200" dirty="0">
                <a:solidFill>
                  <a:schemeClr val="accent3">
                    <a:lumMod val="25000"/>
                  </a:schemeClr>
                </a:solidFill>
                <a:latin typeface="Abadi" panose="020B0604020104020204" pitchFamily="34" charset="0"/>
              </a:rPr>
              <a:t>Import data from csv</a:t>
            </a:r>
          </a:p>
          <a:p>
            <a:pPr marL="457200" indent="-457200">
              <a:buFont typeface="+mj-lt"/>
              <a:buAutoNum type="arabicPeriod"/>
            </a:pPr>
            <a:r>
              <a:rPr lang="en-US" sz="2200" dirty="0">
                <a:solidFill>
                  <a:schemeClr val="accent3">
                    <a:lumMod val="25000"/>
                  </a:schemeClr>
                </a:solidFill>
                <a:latin typeface="Abadi" panose="020B0604020104020204" pitchFamily="34" charset="0"/>
              </a:rPr>
              <a:t>Check number of launches by site</a:t>
            </a:r>
          </a:p>
          <a:p>
            <a:pPr marL="457200" indent="-457200">
              <a:buFont typeface="+mj-lt"/>
              <a:buAutoNum type="arabicPeriod"/>
            </a:pPr>
            <a:r>
              <a:rPr lang="en-US" sz="2200" dirty="0">
                <a:solidFill>
                  <a:schemeClr val="accent3">
                    <a:lumMod val="25000"/>
                  </a:schemeClr>
                </a:solidFill>
                <a:latin typeface="Abadi" panose="020B0604020104020204" pitchFamily="34" charset="0"/>
              </a:rPr>
              <a:t>Check number of each type of orbit</a:t>
            </a:r>
          </a:p>
          <a:p>
            <a:pPr marL="457200" indent="-457200">
              <a:buFont typeface="+mj-lt"/>
              <a:buAutoNum type="arabicPeriod"/>
            </a:pPr>
            <a:r>
              <a:rPr lang="en-US" sz="2200" dirty="0">
                <a:solidFill>
                  <a:schemeClr val="accent3">
                    <a:lumMod val="25000"/>
                  </a:schemeClr>
                </a:solidFill>
                <a:latin typeface="Abadi" panose="020B0604020104020204" pitchFamily="34" charset="0"/>
              </a:rPr>
              <a:t>Check outcomes by orbit</a:t>
            </a:r>
          </a:p>
          <a:p>
            <a:pPr marL="457200" indent="-457200">
              <a:buFont typeface="+mj-lt"/>
              <a:buAutoNum type="arabicPeriod"/>
            </a:pPr>
            <a:r>
              <a:rPr lang="en-US" sz="2200" dirty="0">
                <a:solidFill>
                  <a:schemeClr val="accent3">
                    <a:lumMod val="25000"/>
                  </a:schemeClr>
                </a:solidFill>
                <a:latin typeface="Abadi" panose="020B0604020104020204" pitchFamily="34" charset="0"/>
              </a:rPr>
              <a:t>Classify outcomes as either good or bad</a:t>
            </a:r>
          </a:p>
          <a:p>
            <a:r>
              <a:rPr lang="en-US" sz="2200" dirty="0">
                <a:solidFill>
                  <a:schemeClr val="accent3">
                    <a:lumMod val="25000"/>
                  </a:schemeClr>
                </a:solidFill>
                <a:latin typeface="Abadi" panose="020B0604020104020204" pitchFamily="34" charset="0"/>
              </a:rPr>
              <a:t>Code: https://github.com/gregsasso/Final-Project/blob/main/Data%20Wrangling.ipynb</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158E6E53-7006-5A7B-1706-155D9DE9A09D}"/>
              </a:ext>
            </a:extLst>
          </p:cNvPr>
          <p:cNvSpPr txBox="1">
            <a:spLocks/>
          </p:cNvSpPr>
          <p:nvPr/>
        </p:nvSpPr>
        <p:spPr>
          <a:xfrm>
            <a:off x="6498956" y="1683800"/>
            <a:ext cx="5461000" cy="434177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dirty="0"/>
          </a:p>
        </p:txBody>
      </p:sp>
      <p:sp>
        <p:nvSpPr>
          <p:cNvPr id="3" name="Rectangle 2">
            <a:extLst>
              <a:ext uri="{FF2B5EF4-FFF2-40B4-BE49-F238E27FC236}">
                <a16:creationId xmlns:a16="http://schemas.microsoft.com/office/drawing/2014/main" id="{01DDADC0-E141-78E7-5246-6843F1B40C2D}"/>
              </a:ext>
            </a:extLst>
          </p:cNvPr>
          <p:cNvSpPr/>
          <p:nvPr/>
        </p:nvSpPr>
        <p:spPr>
          <a:xfrm>
            <a:off x="6726382" y="1893251"/>
            <a:ext cx="1260764" cy="5449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Import Data</a:t>
            </a:r>
          </a:p>
        </p:txBody>
      </p:sp>
      <p:sp>
        <p:nvSpPr>
          <p:cNvPr id="6" name="Rectangle 5">
            <a:extLst>
              <a:ext uri="{FF2B5EF4-FFF2-40B4-BE49-F238E27FC236}">
                <a16:creationId xmlns:a16="http://schemas.microsoft.com/office/drawing/2014/main" id="{15749485-7118-9F52-CDCD-3415CF5B1648}"/>
              </a:ext>
            </a:extLst>
          </p:cNvPr>
          <p:cNvSpPr/>
          <p:nvPr/>
        </p:nvSpPr>
        <p:spPr>
          <a:xfrm>
            <a:off x="6726381" y="3142786"/>
            <a:ext cx="1597305" cy="8886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Number of Launches</a:t>
            </a:r>
          </a:p>
        </p:txBody>
      </p:sp>
      <p:sp>
        <p:nvSpPr>
          <p:cNvPr id="7" name="Rectangle 6">
            <a:extLst>
              <a:ext uri="{FF2B5EF4-FFF2-40B4-BE49-F238E27FC236}">
                <a16:creationId xmlns:a16="http://schemas.microsoft.com/office/drawing/2014/main" id="{4A469CE9-67A5-2417-D478-B1991D55DA59}"/>
              </a:ext>
            </a:extLst>
          </p:cNvPr>
          <p:cNvSpPr/>
          <p:nvPr/>
        </p:nvSpPr>
        <p:spPr>
          <a:xfrm>
            <a:off x="7580746" y="4844269"/>
            <a:ext cx="1485880" cy="9718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Number and types of orbit</a:t>
            </a:r>
          </a:p>
        </p:txBody>
      </p:sp>
      <p:sp>
        <p:nvSpPr>
          <p:cNvPr id="9" name="Rectangle 8">
            <a:extLst>
              <a:ext uri="{FF2B5EF4-FFF2-40B4-BE49-F238E27FC236}">
                <a16:creationId xmlns:a16="http://schemas.microsoft.com/office/drawing/2014/main" id="{FD806B60-7E0E-44F8-98AF-66EB273B487E}"/>
              </a:ext>
            </a:extLst>
          </p:cNvPr>
          <p:cNvSpPr/>
          <p:nvPr/>
        </p:nvSpPr>
        <p:spPr>
          <a:xfrm>
            <a:off x="9698325" y="4031469"/>
            <a:ext cx="1574225" cy="7101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Outcomes by orbit</a:t>
            </a:r>
          </a:p>
        </p:txBody>
      </p:sp>
      <p:sp>
        <p:nvSpPr>
          <p:cNvPr id="10" name="Rectangle 9">
            <a:extLst>
              <a:ext uri="{FF2B5EF4-FFF2-40B4-BE49-F238E27FC236}">
                <a16:creationId xmlns:a16="http://schemas.microsoft.com/office/drawing/2014/main" id="{00902619-2A94-5F20-369A-4D9A439E9ABD}"/>
              </a:ext>
            </a:extLst>
          </p:cNvPr>
          <p:cNvSpPr/>
          <p:nvPr/>
        </p:nvSpPr>
        <p:spPr>
          <a:xfrm>
            <a:off x="9829800" y="2122360"/>
            <a:ext cx="1954196" cy="9478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Outcome Classification</a:t>
            </a:r>
          </a:p>
        </p:txBody>
      </p:sp>
      <p:cxnSp>
        <p:nvCxnSpPr>
          <p:cNvPr id="11" name="Straight Arrow Connector 10">
            <a:extLst>
              <a:ext uri="{FF2B5EF4-FFF2-40B4-BE49-F238E27FC236}">
                <a16:creationId xmlns:a16="http://schemas.microsoft.com/office/drawing/2014/main" id="{8B14FB5D-125E-333B-8B69-BFCFB640CC80}"/>
              </a:ext>
            </a:extLst>
          </p:cNvPr>
          <p:cNvCxnSpPr>
            <a:cxnSpLocks/>
            <a:stCxn id="3" idx="2"/>
            <a:endCxn id="6" idx="0"/>
          </p:cNvCxnSpPr>
          <p:nvPr/>
        </p:nvCxnSpPr>
        <p:spPr>
          <a:xfrm>
            <a:off x="7356764" y="2438197"/>
            <a:ext cx="168270" cy="704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8AE5051-784F-4BE2-EFE5-A4A622368B20}"/>
              </a:ext>
            </a:extLst>
          </p:cNvPr>
          <p:cNvCxnSpPr>
            <a:cxnSpLocks/>
            <a:stCxn id="6" idx="2"/>
            <a:endCxn id="7" idx="0"/>
          </p:cNvCxnSpPr>
          <p:nvPr/>
        </p:nvCxnSpPr>
        <p:spPr>
          <a:xfrm>
            <a:off x="7525034" y="4031469"/>
            <a:ext cx="798652" cy="81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439C178-F594-4E37-3855-C9E5A77721E8}"/>
              </a:ext>
            </a:extLst>
          </p:cNvPr>
          <p:cNvCxnSpPr>
            <a:cxnSpLocks/>
            <a:stCxn id="7" idx="3"/>
            <a:endCxn id="9" idx="1"/>
          </p:cNvCxnSpPr>
          <p:nvPr/>
        </p:nvCxnSpPr>
        <p:spPr>
          <a:xfrm flipV="1">
            <a:off x="9066626" y="4386522"/>
            <a:ext cx="631699" cy="943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083DA1B-8087-26FF-22E1-B404C13C4631}"/>
              </a:ext>
            </a:extLst>
          </p:cNvPr>
          <p:cNvCxnSpPr>
            <a:cxnSpLocks/>
            <a:stCxn id="9" idx="0"/>
            <a:endCxn id="10" idx="2"/>
          </p:cNvCxnSpPr>
          <p:nvPr/>
        </p:nvCxnSpPr>
        <p:spPr>
          <a:xfrm flipV="1">
            <a:off x="10485438" y="3070253"/>
            <a:ext cx="321460" cy="961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Used seaborn scatter plots to visualize multiple two variable relationships grouped by success type (Flight number vs launch site, Payload vs launch site, Payload vs Orbit type)</a:t>
            </a:r>
          </a:p>
          <a:p>
            <a:pPr lvl="1">
              <a:lnSpc>
                <a:spcPct val="100000"/>
              </a:lnSpc>
              <a:spcBef>
                <a:spcPts val="1400"/>
              </a:spcBef>
            </a:pPr>
            <a:r>
              <a:rPr lang="en-US" sz="1800" dirty="0">
                <a:solidFill>
                  <a:schemeClr val="accent3">
                    <a:lumMod val="25000"/>
                  </a:schemeClr>
                </a:solidFill>
                <a:latin typeface="Abadi"/>
              </a:rPr>
              <a:t>These allows us to quickly see if there are any relationships between the two variables</a:t>
            </a:r>
          </a:p>
          <a:p>
            <a:pPr>
              <a:lnSpc>
                <a:spcPct val="100000"/>
              </a:lnSpc>
              <a:spcBef>
                <a:spcPts val="1400"/>
              </a:spcBef>
            </a:pPr>
            <a:r>
              <a:rPr lang="en-US" sz="2200" dirty="0">
                <a:solidFill>
                  <a:schemeClr val="accent3">
                    <a:lumMod val="25000"/>
                  </a:schemeClr>
                </a:solidFill>
                <a:latin typeface="Abadi"/>
              </a:rPr>
              <a:t>Used a bar chart to see the success types of various orbits</a:t>
            </a:r>
          </a:p>
          <a:p>
            <a:pPr lvl="1">
              <a:lnSpc>
                <a:spcPct val="100000"/>
              </a:lnSpc>
              <a:spcBef>
                <a:spcPts val="1400"/>
              </a:spcBef>
            </a:pPr>
            <a:r>
              <a:rPr lang="en-US" sz="1800" dirty="0">
                <a:solidFill>
                  <a:schemeClr val="accent3">
                    <a:lumMod val="25000"/>
                  </a:schemeClr>
                </a:solidFill>
                <a:latin typeface="Abadi"/>
              </a:rPr>
              <a:t>Bar chart allow us to compare multiple categories of a single variable quickly</a:t>
            </a:r>
          </a:p>
          <a:p>
            <a:pPr>
              <a:lnSpc>
                <a:spcPct val="100000"/>
              </a:lnSpc>
              <a:spcBef>
                <a:spcPts val="1400"/>
              </a:spcBef>
            </a:pPr>
            <a:r>
              <a:rPr lang="en-US" sz="2200" dirty="0">
                <a:solidFill>
                  <a:schemeClr val="accent3">
                    <a:lumMod val="25000"/>
                  </a:schemeClr>
                </a:solidFill>
                <a:latin typeface="Abadi"/>
              </a:rPr>
              <a:t>Used a line chart to track success rates over time.</a:t>
            </a:r>
          </a:p>
          <a:p>
            <a:pPr lvl="1">
              <a:lnSpc>
                <a:spcPct val="100000"/>
              </a:lnSpc>
              <a:spcBef>
                <a:spcPts val="1400"/>
              </a:spcBef>
            </a:pPr>
            <a:r>
              <a:rPr lang="en-US" sz="1800" dirty="0">
                <a:solidFill>
                  <a:schemeClr val="accent3">
                    <a:lumMod val="25000"/>
                  </a:schemeClr>
                </a:solidFill>
                <a:latin typeface="Abadi"/>
              </a:rPr>
              <a:t>Line chart is ideal for check time trends</a:t>
            </a:r>
          </a:p>
          <a:p>
            <a:pPr>
              <a:lnSpc>
                <a:spcPct val="100000"/>
              </a:lnSpc>
              <a:spcBef>
                <a:spcPts val="1400"/>
              </a:spcBef>
            </a:pPr>
            <a:r>
              <a:rPr lang="en-US" sz="2200" dirty="0">
                <a:solidFill>
                  <a:schemeClr val="accent3">
                    <a:lumMod val="25000"/>
                  </a:schemeClr>
                </a:solidFill>
                <a:latin typeface="Abadi" panose="020B0604020104020204" pitchFamily="34" charset="0"/>
              </a:rPr>
              <a:t>Code: https://github.com/gregsasso/Final-Project/blob/main/jupyter-labs-eda-dataviz.ipynb</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9745589" cy="4878361"/>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SQL queries used for exploratory analysis:</a:t>
            </a:r>
          </a:p>
          <a:p>
            <a:pPr lvl="1">
              <a:lnSpc>
                <a:spcPct val="100000"/>
              </a:lnSpc>
              <a:spcBef>
                <a:spcPts val="1400"/>
              </a:spcBef>
            </a:pPr>
            <a:r>
              <a:rPr lang="en-US" sz="1400" dirty="0">
                <a:solidFill>
                  <a:schemeClr val="accent3">
                    <a:lumMod val="25000"/>
                  </a:schemeClr>
                </a:solidFill>
                <a:latin typeface="Abadi"/>
              </a:rPr>
              <a:t>Queried the distinct launch site names</a:t>
            </a:r>
          </a:p>
          <a:p>
            <a:pPr lvl="1">
              <a:lnSpc>
                <a:spcPct val="100000"/>
              </a:lnSpc>
              <a:spcBef>
                <a:spcPts val="1400"/>
              </a:spcBef>
            </a:pPr>
            <a:r>
              <a:rPr lang="en-US" sz="1400" dirty="0">
                <a:solidFill>
                  <a:schemeClr val="accent3">
                    <a:lumMod val="25000"/>
                  </a:schemeClr>
                </a:solidFill>
                <a:latin typeface="Abadi"/>
              </a:rPr>
              <a:t>Displayed 5 launches where the launch site began with CCA</a:t>
            </a:r>
          </a:p>
          <a:p>
            <a:pPr lvl="1">
              <a:lnSpc>
                <a:spcPct val="100000"/>
              </a:lnSpc>
              <a:spcBef>
                <a:spcPts val="1400"/>
              </a:spcBef>
            </a:pPr>
            <a:r>
              <a:rPr lang="en-US" sz="1400" dirty="0">
                <a:solidFill>
                  <a:schemeClr val="accent3">
                    <a:lumMod val="25000"/>
                  </a:schemeClr>
                </a:solidFill>
                <a:latin typeface="Abadi"/>
              </a:rPr>
              <a:t>Found the combined payload for all launches</a:t>
            </a:r>
          </a:p>
          <a:p>
            <a:pPr lvl="1">
              <a:lnSpc>
                <a:spcPct val="100000"/>
              </a:lnSpc>
              <a:spcBef>
                <a:spcPts val="1400"/>
              </a:spcBef>
            </a:pPr>
            <a:r>
              <a:rPr lang="en-US" sz="1400" dirty="0">
                <a:solidFill>
                  <a:schemeClr val="accent3">
                    <a:lumMod val="25000"/>
                  </a:schemeClr>
                </a:solidFill>
                <a:latin typeface="Abadi"/>
              </a:rPr>
              <a:t>Found the average payload for Falcon 9 V1.1</a:t>
            </a:r>
          </a:p>
          <a:p>
            <a:pPr lvl="1">
              <a:lnSpc>
                <a:spcPct val="100000"/>
              </a:lnSpc>
              <a:spcBef>
                <a:spcPts val="1400"/>
              </a:spcBef>
            </a:pPr>
            <a:r>
              <a:rPr lang="en-US" sz="1400" dirty="0">
                <a:solidFill>
                  <a:schemeClr val="accent3">
                    <a:lumMod val="25000"/>
                  </a:schemeClr>
                </a:solidFill>
                <a:latin typeface="Abadi"/>
              </a:rPr>
              <a:t>Found the date of the first successful landing</a:t>
            </a:r>
          </a:p>
          <a:p>
            <a:pPr lvl="1">
              <a:lnSpc>
                <a:spcPct val="100000"/>
              </a:lnSpc>
              <a:spcBef>
                <a:spcPts val="1400"/>
              </a:spcBef>
            </a:pPr>
            <a:r>
              <a:rPr lang="en-US" sz="1400" dirty="0">
                <a:solidFill>
                  <a:schemeClr val="accent3">
                    <a:lumMod val="25000"/>
                  </a:schemeClr>
                </a:solidFill>
                <a:latin typeface="Abadi"/>
              </a:rPr>
              <a:t>Displayed boosters with moderate payloads that had successful drone landings</a:t>
            </a:r>
          </a:p>
          <a:p>
            <a:pPr lvl="1">
              <a:lnSpc>
                <a:spcPct val="100000"/>
              </a:lnSpc>
              <a:spcBef>
                <a:spcPts val="1400"/>
              </a:spcBef>
            </a:pPr>
            <a:r>
              <a:rPr lang="en-US" sz="1400" dirty="0">
                <a:solidFill>
                  <a:schemeClr val="accent3">
                    <a:lumMod val="25000"/>
                  </a:schemeClr>
                </a:solidFill>
                <a:latin typeface="Abadi" panose="020B0604020104020204" pitchFamily="34" charset="0"/>
              </a:rPr>
              <a:t>Calculated total number of success and failures</a:t>
            </a:r>
          </a:p>
          <a:p>
            <a:pPr lvl="1">
              <a:lnSpc>
                <a:spcPct val="100000"/>
              </a:lnSpc>
              <a:spcBef>
                <a:spcPts val="1400"/>
              </a:spcBef>
            </a:pPr>
            <a:r>
              <a:rPr lang="en-US" sz="1400" dirty="0">
                <a:solidFill>
                  <a:schemeClr val="accent3">
                    <a:lumMod val="25000"/>
                  </a:schemeClr>
                </a:solidFill>
                <a:latin typeface="Abadi" panose="020B0604020104020204" pitchFamily="34" charset="0"/>
              </a:rPr>
              <a:t>Found boosters that carried the highest payload</a:t>
            </a:r>
          </a:p>
          <a:p>
            <a:pPr lvl="1">
              <a:lnSpc>
                <a:spcPct val="100000"/>
              </a:lnSpc>
              <a:spcBef>
                <a:spcPts val="1400"/>
              </a:spcBef>
            </a:pPr>
            <a:r>
              <a:rPr lang="en-US" sz="1400" dirty="0">
                <a:solidFill>
                  <a:schemeClr val="accent3">
                    <a:lumMod val="25000"/>
                  </a:schemeClr>
                </a:solidFill>
                <a:latin typeface="Abadi" panose="020B0604020104020204" pitchFamily="34" charset="0"/>
              </a:rPr>
              <a:t>Found the failed landings in 2015</a:t>
            </a:r>
          </a:p>
          <a:p>
            <a:pPr lvl="1">
              <a:lnSpc>
                <a:spcPct val="100000"/>
              </a:lnSpc>
              <a:spcBef>
                <a:spcPts val="1400"/>
              </a:spcBef>
            </a:pPr>
            <a:r>
              <a:rPr lang="en-US" sz="1400" dirty="0">
                <a:solidFill>
                  <a:schemeClr val="accent3">
                    <a:lumMod val="25000"/>
                  </a:schemeClr>
                </a:solidFill>
                <a:latin typeface="Abadi" panose="020B0604020104020204" pitchFamily="34" charset="0"/>
              </a:rPr>
              <a:t>Made a list in ascending order of all landing outcomes</a:t>
            </a:r>
          </a:p>
          <a:p>
            <a:pPr>
              <a:lnSpc>
                <a:spcPct val="100000"/>
              </a:lnSpc>
              <a:spcBef>
                <a:spcPts val="1400"/>
              </a:spcBef>
            </a:pPr>
            <a:r>
              <a:rPr lang="en-US" sz="1800" dirty="0">
                <a:solidFill>
                  <a:schemeClr val="accent3">
                    <a:lumMod val="25000"/>
                  </a:schemeClr>
                </a:solidFill>
                <a:latin typeface="Abadi" panose="020B0604020104020204" pitchFamily="34" charset="0"/>
              </a:rPr>
              <a:t>Code: https://github.com/gregsasso/Final-Project/blob/main/SQL.ipynb</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Added markers for all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Added circles to all launch sites to indicate number of lunches per site</a:t>
            </a:r>
          </a:p>
          <a:p>
            <a:pPr>
              <a:lnSpc>
                <a:spcPct val="100000"/>
              </a:lnSpc>
              <a:spcBef>
                <a:spcPts val="1400"/>
              </a:spcBef>
            </a:pPr>
            <a:r>
              <a:rPr lang="en-US" sz="2200" dirty="0">
                <a:solidFill>
                  <a:schemeClr val="accent3">
                    <a:lumMod val="25000"/>
                  </a:schemeClr>
                </a:solidFill>
                <a:latin typeface="Abadi" panose="020B0604020104020204" pitchFamily="34" charset="0"/>
              </a:rPr>
              <a:t>Further added market clusters to indicate successful and unsuccessful launches per site</a:t>
            </a:r>
          </a:p>
          <a:p>
            <a:pPr>
              <a:lnSpc>
                <a:spcPct val="100000"/>
              </a:lnSpc>
              <a:spcBef>
                <a:spcPts val="1400"/>
              </a:spcBef>
            </a:pPr>
            <a:r>
              <a:rPr lang="en-US" sz="2200" dirty="0">
                <a:solidFill>
                  <a:schemeClr val="accent3">
                    <a:lumMod val="25000"/>
                  </a:schemeClr>
                </a:solidFill>
                <a:latin typeface="Abadi" panose="020B0604020104020204" pitchFamily="34" charset="0"/>
              </a:rPr>
              <a:t>Added lines to important nearby infrastructure such as highways, cities, train lines, and the coast</a:t>
            </a:r>
          </a:p>
          <a:p>
            <a:pPr>
              <a:lnSpc>
                <a:spcPct val="100000"/>
              </a:lnSpc>
              <a:spcBef>
                <a:spcPts val="1400"/>
              </a:spcBef>
            </a:pPr>
            <a:r>
              <a:rPr lang="en-US" sz="2200" dirty="0">
                <a:solidFill>
                  <a:schemeClr val="accent3">
                    <a:lumMod val="25000"/>
                  </a:schemeClr>
                </a:solidFill>
                <a:latin typeface="Abadi" panose="020B0604020104020204" pitchFamily="34" charset="0"/>
              </a:rPr>
              <a:t>Added all these objects help visualize important determinants of location and which locations had more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Code: https://github.com/gregsasso/Final-Project/blob/main/lab_jupyter_launch_site_location.ipynb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interactive </a:t>
            </a:r>
            <a:r>
              <a:rPr lang="en-US" sz="2200" dirty="0" err="1">
                <a:solidFill>
                  <a:schemeClr val="accent3">
                    <a:lumMod val="25000"/>
                  </a:schemeClr>
                </a:solidFill>
                <a:latin typeface="Abadi" panose="020B0604020104020204" pitchFamily="34" charset="0"/>
              </a:rPr>
              <a:t>piecharts</a:t>
            </a:r>
            <a:r>
              <a:rPr lang="en-US" sz="2200" dirty="0">
                <a:solidFill>
                  <a:schemeClr val="accent3">
                    <a:lumMod val="25000"/>
                  </a:schemeClr>
                </a:solidFill>
                <a:latin typeface="Abadi" panose="020B0604020104020204" pitchFamily="34" charset="0"/>
              </a:rPr>
              <a:t> to show successful launches broken down by launch site. If a specific launch site is selected, the pie chart shows the breakdown of successes vs failures</a:t>
            </a:r>
          </a:p>
          <a:p>
            <a:pPr lvl="1">
              <a:lnSpc>
                <a:spcPct val="100000"/>
              </a:lnSpc>
              <a:spcBef>
                <a:spcPts val="1400"/>
              </a:spcBef>
            </a:pPr>
            <a:r>
              <a:rPr lang="en-US" sz="1800" dirty="0">
                <a:solidFill>
                  <a:schemeClr val="accent3">
                    <a:lumMod val="25000"/>
                  </a:schemeClr>
                </a:solidFill>
                <a:latin typeface="Abadi" panose="020B0604020104020204" pitchFamily="34" charset="0"/>
              </a:rPr>
              <a:t>This chart allows sites to be compared by success rate at a quick glance</a:t>
            </a:r>
          </a:p>
          <a:p>
            <a:pPr>
              <a:lnSpc>
                <a:spcPct val="100000"/>
              </a:lnSpc>
              <a:spcBef>
                <a:spcPts val="1400"/>
              </a:spcBef>
            </a:pPr>
            <a:r>
              <a:rPr lang="en-US" sz="2200" dirty="0">
                <a:solidFill>
                  <a:schemeClr val="accent3">
                    <a:lumMod val="25000"/>
                  </a:schemeClr>
                </a:solidFill>
                <a:latin typeface="Abadi" panose="020B0604020104020204" pitchFamily="34" charset="0"/>
              </a:rPr>
              <a:t>Created an interactive scatter plot showing the breakdown of successful launches by payload and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This chart allows quick comparison about which payloads are most successful and a quick comparison between which sites launch which payloads. </a:t>
            </a:r>
          </a:p>
          <a:p>
            <a:pPr>
              <a:lnSpc>
                <a:spcPct val="100000"/>
              </a:lnSpc>
              <a:spcBef>
                <a:spcPts val="1400"/>
              </a:spcBef>
            </a:pPr>
            <a:r>
              <a:rPr lang="en-US" sz="2200" dirty="0">
                <a:solidFill>
                  <a:schemeClr val="accent3">
                    <a:lumMod val="25000"/>
                  </a:schemeClr>
                </a:solidFill>
                <a:latin typeface="Abadi" panose="020B0604020104020204" pitchFamily="34" charset="0"/>
              </a:rPr>
              <a:t>Code: https://github.com/gregsasso/Final-Project/blob/main/spacex_dash_app.py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09187"/>
            <a:ext cx="6066602" cy="4856927"/>
          </a:xfrm>
          <a:prstGeom prst="rect">
            <a:avLst/>
          </a:prstGeom>
        </p:spPr>
        <p:txBody>
          <a:bodyPr>
            <a:normAutofit fontScale="92500"/>
          </a:body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First step is to standardize the data and split the data in to training and test samples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Then the following steps to fit and score each model type (Logistic, SVM, Decision Tree, KNN):</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Do a grid search to find optimal parameters</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Estimate model</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Find the score (predictive accuracy) of the model</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Compare scores across models to find the optimal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Code: https://github.com/gregsasso/Final-Project/blob/main/SpaceX_Machine%20Learning%20Prediction_Part_5.ipynb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1C7C2068-47B0-2091-2162-495BC8F6A22B}"/>
              </a:ext>
            </a:extLst>
          </p:cNvPr>
          <p:cNvSpPr txBox="1">
            <a:spLocks/>
          </p:cNvSpPr>
          <p:nvPr/>
        </p:nvSpPr>
        <p:spPr>
          <a:xfrm>
            <a:off x="7051728" y="1709188"/>
            <a:ext cx="4629499"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6" name="Rectangle 5">
            <a:extLst>
              <a:ext uri="{FF2B5EF4-FFF2-40B4-BE49-F238E27FC236}">
                <a16:creationId xmlns:a16="http://schemas.microsoft.com/office/drawing/2014/main" id="{C5371A1A-5403-1556-9D74-A0FADFE1B789}"/>
              </a:ext>
            </a:extLst>
          </p:cNvPr>
          <p:cNvSpPr/>
          <p:nvPr/>
        </p:nvSpPr>
        <p:spPr>
          <a:xfrm>
            <a:off x="7698933" y="2046898"/>
            <a:ext cx="1484746" cy="5449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Standardized Data</a:t>
            </a:r>
          </a:p>
        </p:txBody>
      </p:sp>
      <p:sp>
        <p:nvSpPr>
          <p:cNvPr id="7" name="Rectangle 6">
            <a:extLst>
              <a:ext uri="{FF2B5EF4-FFF2-40B4-BE49-F238E27FC236}">
                <a16:creationId xmlns:a16="http://schemas.microsoft.com/office/drawing/2014/main" id="{B0397798-2805-4A17-4A49-C56408836144}"/>
              </a:ext>
            </a:extLst>
          </p:cNvPr>
          <p:cNvSpPr/>
          <p:nvPr/>
        </p:nvSpPr>
        <p:spPr>
          <a:xfrm>
            <a:off x="7623516" y="3228058"/>
            <a:ext cx="1560163" cy="5449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Create Train/Test Split</a:t>
            </a:r>
          </a:p>
        </p:txBody>
      </p:sp>
      <p:sp>
        <p:nvSpPr>
          <p:cNvPr id="8" name="Rectangle 7">
            <a:extLst>
              <a:ext uri="{FF2B5EF4-FFF2-40B4-BE49-F238E27FC236}">
                <a16:creationId xmlns:a16="http://schemas.microsoft.com/office/drawing/2014/main" id="{D63680AB-CFBE-7928-A0DE-49B2DDB87F04}"/>
              </a:ext>
            </a:extLst>
          </p:cNvPr>
          <p:cNvSpPr/>
          <p:nvPr/>
        </p:nvSpPr>
        <p:spPr>
          <a:xfrm>
            <a:off x="7623516" y="5019401"/>
            <a:ext cx="1260764" cy="5449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Fit model</a:t>
            </a:r>
          </a:p>
        </p:txBody>
      </p:sp>
      <p:sp>
        <p:nvSpPr>
          <p:cNvPr id="9" name="Rectangle 8">
            <a:extLst>
              <a:ext uri="{FF2B5EF4-FFF2-40B4-BE49-F238E27FC236}">
                <a16:creationId xmlns:a16="http://schemas.microsoft.com/office/drawing/2014/main" id="{7094B6F5-604D-345A-F353-76B74682ED4E}"/>
              </a:ext>
            </a:extLst>
          </p:cNvPr>
          <p:cNvSpPr/>
          <p:nvPr/>
        </p:nvSpPr>
        <p:spPr>
          <a:xfrm>
            <a:off x="9377910" y="4073263"/>
            <a:ext cx="1260764" cy="5449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Score Model</a:t>
            </a:r>
          </a:p>
        </p:txBody>
      </p:sp>
      <p:sp>
        <p:nvSpPr>
          <p:cNvPr id="10" name="Rectangle 9">
            <a:extLst>
              <a:ext uri="{FF2B5EF4-FFF2-40B4-BE49-F238E27FC236}">
                <a16:creationId xmlns:a16="http://schemas.microsoft.com/office/drawing/2014/main" id="{C981296B-3A3C-5E33-9509-4BA1E50EF906}"/>
              </a:ext>
            </a:extLst>
          </p:cNvPr>
          <p:cNvSpPr/>
          <p:nvPr/>
        </p:nvSpPr>
        <p:spPr>
          <a:xfrm>
            <a:off x="9509384" y="2567101"/>
            <a:ext cx="1260764" cy="5449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Compare Scores</a:t>
            </a:r>
          </a:p>
        </p:txBody>
      </p:sp>
      <p:cxnSp>
        <p:nvCxnSpPr>
          <p:cNvPr id="11" name="Straight Arrow Connector 10">
            <a:extLst>
              <a:ext uri="{FF2B5EF4-FFF2-40B4-BE49-F238E27FC236}">
                <a16:creationId xmlns:a16="http://schemas.microsoft.com/office/drawing/2014/main" id="{103F2E30-B193-4441-3A0A-D280F3E93DF3}"/>
              </a:ext>
            </a:extLst>
          </p:cNvPr>
          <p:cNvCxnSpPr>
            <a:cxnSpLocks/>
            <a:stCxn id="6" idx="2"/>
            <a:endCxn id="7" idx="0"/>
          </p:cNvCxnSpPr>
          <p:nvPr/>
        </p:nvCxnSpPr>
        <p:spPr>
          <a:xfrm flipH="1">
            <a:off x="8403598" y="2591844"/>
            <a:ext cx="37708" cy="63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2137288-909E-1EA7-DCD2-ACBA5F624477}"/>
              </a:ext>
            </a:extLst>
          </p:cNvPr>
          <p:cNvCxnSpPr>
            <a:cxnSpLocks/>
            <a:stCxn id="7" idx="2"/>
            <a:endCxn id="8" idx="0"/>
          </p:cNvCxnSpPr>
          <p:nvPr/>
        </p:nvCxnSpPr>
        <p:spPr>
          <a:xfrm flipH="1">
            <a:off x="8253898" y="3773004"/>
            <a:ext cx="149700" cy="1246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37AA4D5-C3E0-9C9C-5EA1-AF81E959C6F6}"/>
              </a:ext>
            </a:extLst>
          </p:cNvPr>
          <p:cNvCxnSpPr>
            <a:stCxn id="8" idx="3"/>
            <a:endCxn id="9" idx="1"/>
          </p:cNvCxnSpPr>
          <p:nvPr/>
        </p:nvCxnSpPr>
        <p:spPr>
          <a:xfrm flipV="1">
            <a:off x="8884280" y="4345736"/>
            <a:ext cx="493630" cy="946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856FE40-CCFA-320C-F9B4-B38F84ACCEB9}"/>
              </a:ext>
            </a:extLst>
          </p:cNvPr>
          <p:cNvCxnSpPr>
            <a:stCxn id="9" idx="0"/>
            <a:endCxn id="10" idx="2"/>
          </p:cNvCxnSpPr>
          <p:nvPr/>
        </p:nvCxnSpPr>
        <p:spPr>
          <a:xfrm flipV="1">
            <a:off x="10008292" y="3112047"/>
            <a:ext cx="131474" cy="961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57369A6-4D7E-6C61-A4E5-2004D37BEAD0}"/>
              </a:ext>
            </a:extLst>
          </p:cNvPr>
          <p:cNvCxnSpPr>
            <a:stCxn id="9" idx="1"/>
            <a:endCxn id="8" idx="0"/>
          </p:cNvCxnSpPr>
          <p:nvPr/>
        </p:nvCxnSpPr>
        <p:spPr>
          <a:xfrm flipH="1">
            <a:off x="8253898" y="4345736"/>
            <a:ext cx="1124012" cy="673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67384" cy="49259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shows correlations between different launch characteristics</a:t>
            </a:r>
          </a:p>
          <a:p>
            <a:pPr lvl="1">
              <a:lnSpc>
                <a:spcPct val="100000"/>
              </a:lnSpc>
              <a:spcBef>
                <a:spcPts val="1400"/>
              </a:spcBef>
            </a:pPr>
            <a:r>
              <a:rPr lang="en-US" sz="1800" dirty="0">
                <a:solidFill>
                  <a:schemeClr val="accent3">
                    <a:lumMod val="25000"/>
                  </a:schemeClr>
                </a:solidFill>
                <a:latin typeface="Abadi" panose="020B0604020104020204" pitchFamily="34" charset="0"/>
              </a:rPr>
              <a:t>Example of orbit type and launch success: </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SQL queries used to find specific groupings such as all successful launches for medium payload boosters</a:t>
            </a:r>
          </a:p>
          <a:p>
            <a:pPr>
              <a:lnSpc>
                <a:spcPct val="100000"/>
              </a:lnSpc>
              <a:spcBef>
                <a:spcPts val="1400"/>
              </a:spcBef>
            </a:pPr>
            <a:r>
              <a:rPr lang="en-US" sz="1600" dirty="0">
                <a:solidFill>
                  <a:schemeClr val="accent3">
                    <a:lumMod val="25000"/>
                  </a:schemeClr>
                </a:solidFill>
                <a:latin typeface="Abadi" panose="020B0604020104020204" pitchFamily="34" charset="0"/>
              </a:rPr>
              <a:t>Used interactive dashboard to summarize successes and payloads:</a:t>
            </a:r>
          </a:p>
          <a:p>
            <a:pPr>
              <a:lnSpc>
                <a:spcPct val="100000"/>
              </a:lnSpc>
              <a:spcBef>
                <a:spcPts val="1400"/>
              </a:spcBef>
            </a:pPr>
            <a:r>
              <a:rPr lang="en-US" sz="2200" dirty="0">
                <a:solidFill>
                  <a:schemeClr val="accent3">
                    <a:lumMod val="25000"/>
                  </a:schemeClr>
                </a:solidFill>
                <a:latin typeface="Abadi" panose="020B0604020104020204" pitchFamily="34" charset="0"/>
              </a:rPr>
              <a:t>Used machine learning classification algorithms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predict which launches would be successful and found KNN is the best algorithm for this task</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descr="A picture containing text, screenshot, colorfulness, line&#10;&#10;Description automatically generated">
            <a:extLst>
              <a:ext uri="{FF2B5EF4-FFF2-40B4-BE49-F238E27FC236}">
                <a16:creationId xmlns:a16="http://schemas.microsoft.com/office/drawing/2014/main" id="{2CE6BE85-A56E-5E5B-7C77-5DAAFEFFB3BD}"/>
              </a:ext>
            </a:extLst>
          </p:cNvPr>
          <p:cNvPicPr>
            <a:picLocks noChangeAspect="1"/>
          </p:cNvPicPr>
          <p:nvPr/>
        </p:nvPicPr>
        <p:blipFill>
          <a:blip r:embed="rId4"/>
          <a:stretch>
            <a:fillRect/>
          </a:stretch>
        </p:blipFill>
        <p:spPr>
          <a:xfrm>
            <a:off x="5777645" y="2211585"/>
            <a:ext cx="2382946" cy="1677737"/>
          </a:xfrm>
          <a:prstGeom prst="rect">
            <a:avLst/>
          </a:prstGeom>
        </p:spPr>
      </p:pic>
      <p:pic>
        <p:nvPicPr>
          <p:cNvPr id="3" name="Picture 2" descr="A picture containing text, screenshot, diagram, font&#10;&#10;Description automatically generated">
            <a:extLst>
              <a:ext uri="{FF2B5EF4-FFF2-40B4-BE49-F238E27FC236}">
                <a16:creationId xmlns:a16="http://schemas.microsoft.com/office/drawing/2014/main" id="{9E16A21C-EED7-EC67-B857-8764165EEB1F}"/>
              </a:ext>
            </a:extLst>
          </p:cNvPr>
          <p:cNvPicPr>
            <a:picLocks noChangeAspect="1"/>
          </p:cNvPicPr>
          <p:nvPr/>
        </p:nvPicPr>
        <p:blipFill>
          <a:blip r:embed="rId5"/>
          <a:stretch>
            <a:fillRect/>
          </a:stretch>
        </p:blipFill>
        <p:spPr>
          <a:xfrm>
            <a:off x="7075055" y="4475731"/>
            <a:ext cx="3975638" cy="124374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5770301"/>
            <a:ext cx="10293807" cy="9353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CCAFS has by far the most launches. KSC was used predominantly for launches between 23 and 41 and then a few after. VAFB has few launches.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picture containing text, group, day&#10;&#10;Description automatically generated">
            <a:extLst>
              <a:ext uri="{FF2B5EF4-FFF2-40B4-BE49-F238E27FC236}">
                <a16:creationId xmlns:a16="http://schemas.microsoft.com/office/drawing/2014/main" id="{3AD401C4-26AD-7EF0-5BA9-0D5D1946FDCC}"/>
              </a:ext>
            </a:extLst>
          </p:cNvPr>
          <p:cNvPicPr>
            <a:picLocks noChangeAspect="1"/>
          </p:cNvPicPr>
          <p:nvPr/>
        </p:nvPicPr>
        <p:blipFill>
          <a:blip r:embed="rId3"/>
          <a:stretch>
            <a:fillRect/>
          </a:stretch>
        </p:blipFill>
        <p:spPr>
          <a:xfrm>
            <a:off x="0" y="1420091"/>
            <a:ext cx="12192000" cy="401781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5546653"/>
            <a:ext cx="10515600" cy="8702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VAFB site only handles low and moderate payloads. CCAFS has the greatest payload variety. Both CCAFS and KSC handle the heaviest payloads.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Graphical user interface, chart&#10;&#10;Description automatically generated">
            <a:extLst>
              <a:ext uri="{FF2B5EF4-FFF2-40B4-BE49-F238E27FC236}">
                <a16:creationId xmlns:a16="http://schemas.microsoft.com/office/drawing/2014/main" id="{A68E80BE-616C-8645-F8BA-CFBC55C93207}"/>
              </a:ext>
            </a:extLst>
          </p:cNvPr>
          <p:cNvPicPr>
            <a:picLocks noChangeAspect="1"/>
          </p:cNvPicPr>
          <p:nvPr/>
        </p:nvPicPr>
        <p:blipFill>
          <a:blip r:embed="rId4"/>
          <a:stretch>
            <a:fillRect/>
          </a:stretch>
        </p:blipFill>
        <p:spPr>
          <a:xfrm>
            <a:off x="0" y="1446375"/>
            <a:ext cx="12192000" cy="396524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6193" y="2213985"/>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chart shows the success rate (“Class” on the y axis) by various Orbit types</a:t>
            </a:r>
          </a:p>
          <a:p>
            <a:pPr>
              <a:lnSpc>
                <a:spcPct val="100000"/>
              </a:lnSpc>
              <a:spcBef>
                <a:spcPts val="1400"/>
              </a:spcBef>
            </a:pPr>
            <a:r>
              <a:rPr lang="en-US" sz="2200" dirty="0">
                <a:solidFill>
                  <a:schemeClr val="accent3">
                    <a:lumMod val="25000"/>
                  </a:schemeClr>
                </a:solidFill>
                <a:latin typeface="Abadi" panose="020B0604020104020204" pitchFamily="34" charset="0"/>
              </a:rPr>
              <a:t>ES-L1, GEO, and SSO are the most successful, having perfect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SO is the worst, having no successes.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picture containing text, screenshot, colorfulness, line&#10;&#10;Description automatically generated">
            <a:extLst>
              <a:ext uri="{FF2B5EF4-FFF2-40B4-BE49-F238E27FC236}">
                <a16:creationId xmlns:a16="http://schemas.microsoft.com/office/drawing/2014/main" id="{C68BDD4C-0302-D9B3-A90D-B2D1BCDB75EE}"/>
              </a:ext>
            </a:extLst>
          </p:cNvPr>
          <p:cNvPicPr>
            <a:picLocks noChangeAspect="1"/>
          </p:cNvPicPr>
          <p:nvPr/>
        </p:nvPicPr>
        <p:blipFill>
          <a:blip r:embed="rId3"/>
          <a:stretch>
            <a:fillRect/>
          </a:stretch>
        </p:blipFill>
        <p:spPr>
          <a:xfrm>
            <a:off x="5514372" y="1840923"/>
            <a:ext cx="5943600" cy="41846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83309" y="5133199"/>
            <a:ext cx="10534073" cy="163705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scatter plot shows flight number on the x axis and orbit type on the y axis.</a:t>
            </a:r>
          </a:p>
          <a:p>
            <a:pPr>
              <a:lnSpc>
                <a:spcPct val="100000"/>
              </a:lnSpc>
              <a:spcBef>
                <a:spcPts val="1400"/>
              </a:spcBef>
            </a:pPr>
            <a:r>
              <a:rPr lang="en-US" sz="2200" dirty="0">
                <a:solidFill>
                  <a:schemeClr val="accent3">
                    <a:lumMod val="25000"/>
                  </a:schemeClr>
                </a:solidFill>
                <a:latin typeface="Abadi" panose="020B0604020104020204" pitchFamily="34" charset="0"/>
              </a:rPr>
              <a:t>Note that type of orbits has changed over time. LEO, ISS, PO, and GTO were common early. VLEO has be come much more common for later flights.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picture containing text, screenshot, line, font&#10;&#10;Description automatically generated">
            <a:extLst>
              <a:ext uri="{FF2B5EF4-FFF2-40B4-BE49-F238E27FC236}">
                <a16:creationId xmlns:a16="http://schemas.microsoft.com/office/drawing/2014/main" id="{9F569EA5-6A57-5911-90F4-123015566DCE}"/>
              </a:ext>
            </a:extLst>
          </p:cNvPr>
          <p:cNvPicPr>
            <a:picLocks noChangeAspect="1"/>
          </p:cNvPicPr>
          <p:nvPr/>
        </p:nvPicPr>
        <p:blipFill>
          <a:blip r:embed="rId3"/>
          <a:stretch>
            <a:fillRect/>
          </a:stretch>
        </p:blipFill>
        <p:spPr>
          <a:xfrm>
            <a:off x="0" y="1324425"/>
            <a:ext cx="12192000" cy="371038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0129" y="5631801"/>
            <a:ext cx="10927843" cy="11891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payload on the x axis and orbit type on the y axis, we can see that low payloads are concentrated with the ISS orbit type. Moderate payloads are concentrated in the GTO orbit type, and heavy payloads are concentrated in the VLEO orbit type.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picture containing screenshot, text, line, font&#10;&#10;Description automatically generated">
            <a:extLst>
              <a:ext uri="{FF2B5EF4-FFF2-40B4-BE49-F238E27FC236}">
                <a16:creationId xmlns:a16="http://schemas.microsoft.com/office/drawing/2014/main" id="{276F25F0-2494-86E9-D1F0-54C8138DBBAE}"/>
              </a:ext>
            </a:extLst>
          </p:cNvPr>
          <p:cNvPicPr>
            <a:picLocks noChangeAspect="1"/>
          </p:cNvPicPr>
          <p:nvPr/>
        </p:nvPicPr>
        <p:blipFill>
          <a:blip r:embed="rId3"/>
          <a:stretch>
            <a:fillRect/>
          </a:stretch>
        </p:blipFill>
        <p:spPr>
          <a:xfrm>
            <a:off x="0" y="1566475"/>
            <a:ext cx="12192000" cy="372504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4484" y="1962727"/>
            <a:ext cx="4979625" cy="369535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is a clear trend of more successful launches over time with 0 in 2010 and 80% in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picture containing diagram, line, plot&#10;&#10;Description automatically generated">
            <a:extLst>
              <a:ext uri="{FF2B5EF4-FFF2-40B4-BE49-F238E27FC236}">
                <a16:creationId xmlns:a16="http://schemas.microsoft.com/office/drawing/2014/main" id="{47830AB7-5808-A1D8-3496-F522D8A742E0}"/>
              </a:ext>
            </a:extLst>
          </p:cNvPr>
          <p:cNvPicPr>
            <a:picLocks noChangeAspect="1"/>
          </p:cNvPicPr>
          <p:nvPr/>
        </p:nvPicPr>
        <p:blipFill>
          <a:blip r:embed="rId3"/>
          <a:stretch>
            <a:fillRect/>
          </a:stretch>
        </p:blipFill>
        <p:spPr>
          <a:xfrm>
            <a:off x="5942516" y="1797456"/>
            <a:ext cx="5715000" cy="40259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6192" y="332191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query with the DISTINCT operator, we were able to find a list of all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le 1">
            <a:extLst>
              <a:ext uri="{FF2B5EF4-FFF2-40B4-BE49-F238E27FC236}">
                <a16:creationId xmlns:a16="http://schemas.microsoft.com/office/drawing/2014/main" id="{63A39A3D-6C16-5AE6-FA82-BCDCF194C74A}"/>
              </a:ext>
            </a:extLst>
          </p:cNvPr>
          <p:cNvGraphicFramePr>
            <a:graphicFrameLocks noGrp="1"/>
          </p:cNvGraphicFramePr>
          <p:nvPr>
            <p:extLst>
              <p:ext uri="{D42A27DB-BD31-4B8C-83A1-F6EECF244321}">
                <p14:modId xmlns:p14="http://schemas.microsoft.com/office/powerpoint/2010/main" val="542958735"/>
              </p:ext>
            </p:extLst>
          </p:nvPr>
        </p:nvGraphicFramePr>
        <p:xfrm>
          <a:off x="770010" y="1416339"/>
          <a:ext cx="10515600" cy="1828800"/>
        </p:xfrm>
        <a:graphic>
          <a:graphicData uri="http://schemas.openxmlformats.org/drawingml/2006/table">
            <a:tbl>
              <a:tblPr/>
              <a:tblGrid>
                <a:gridCol w="10515600">
                  <a:extLst>
                    <a:ext uri="{9D8B030D-6E8A-4147-A177-3AD203B41FA5}">
                      <a16:colId xmlns:a16="http://schemas.microsoft.com/office/drawing/2014/main" val="3812080183"/>
                    </a:ext>
                  </a:extLst>
                </a:gridCol>
              </a:tblGrid>
              <a:tr h="0">
                <a:tc>
                  <a:txBody>
                    <a:bodyPr/>
                    <a:lstStyle/>
                    <a:p>
                      <a:pPr algn="r" fontAlgn="ctr"/>
                      <a:r>
                        <a:rPr lang="en-US" b="1">
                          <a:effectLst/>
                        </a:rPr>
                        <a:t>launch_site</a:t>
                      </a:r>
                    </a:p>
                  </a:txBody>
                  <a:tcPr anchor="ctr">
                    <a:lnL>
                      <a:noFill/>
                    </a:lnL>
                    <a:lnR>
                      <a:noFill/>
                    </a:lnR>
                    <a:lnT>
                      <a:noFill/>
                    </a:lnT>
                    <a:lnB>
                      <a:noFill/>
                    </a:lnB>
                    <a:solidFill>
                      <a:srgbClr val="FFFFFF"/>
                    </a:solidFill>
                  </a:tcPr>
                </a:tc>
                <a:extLst>
                  <a:ext uri="{0D108BD9-81ED-4DB2-BD59-A6C34878D82A}">
                    <a16:rowId xmlns:a16="http://schemas.microsoft.com/office/drawing/2014/main" val="3734374263"/>
                  </a:ext>
                </a:extLst>
              </a:tr>
              <a:tr h="0">
                <a:tc>
                  <a:txBody>
                    <a:bodyPr/>
                    <a:lstStyle/>
                    <a:p>
                      <a:pPr algn="r" fontAlgn="ctr"/>
                      <a:r>
                        <a:rPr lang="en-US" dirty="0">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2562544193"/>
                  </a:ext>
                </a:extLst>
              </a:tr>
              <a:tr h="0">
                <a:tc>
                  <a:txBody>
                    <a:bodyPr/>
                    <a:lstStyle/>
                    <a:p>
                      <a:pPr algn="r" fontAlgn="ctr"/>
                      <a:r>
                        <a:rPr lang="en-US">
                          <a:effectLst/>
                        </a:rPr>
                        <a:t>CCAFS SLC-40</a:t>
                      </a:r>
                    </a:p>
                  </a:txBody>
                  <a:tcPr anchor="ctr">
                    <a:lnL>
                      <a:noFill/>
                    </a:lnL>
                    <a:lnR>
                      <a:noFill/>
                    </a:lnR>
                    <a:lnT>
                      <a:noFill/>
                    </a:lnT>
                    <a:lnB>
                      <a:noFill/>
                    </a:lnB>
                    <a:solidFill>
                      <a:srgbClr val="FFFFFF"/>
                    </a:solidFill>
                  </a:tcPr>
                </a:tc>
                <a:extLst>
                  <a:ext uri="{0D108BD9-81ED-4DB2-BD59-A6C34878D82A}">
                    <a16:rowId xmlns:a16="http://schemas.microsoft.com/office/drawing/2014/main" val="3197850809"/>
                  </a:ext>
                </a:extLst>
              </a:tr>
              <a:tr h="0">
                <a:tc>
                  <a:txBody>
                    <a:bodyPr/>
                    <a:lstStyle/>
                    <a:p>
                      <a:pPr algn="r" fontAlgn="ctr"/>
                      <a:r>
                        <a:rPr lang="en-US" dirty="0">
                          <a:effectLst/>
                        </a:rPr>
                        <a:t>KSC LC-39A</a:t>
                      </a:r>
                    </a:p>
                  </a:txBody>
                  <a:tcPr anchor="ctr">
                    <a:lnL>
                      <a:noFill/>
                    </a:lnL>
                    <a:lnR>
                      <a:noFill/>
                    </a:lnR>
                    <a:lnT>
                      <a:noFill/>
                    </a:lnT>
                    <a:lnB>
                      <a:noFill/>
                    </a:lnB>
                    <a:solidFill>
                      <a:srgbClr val="FFFFFF"/>
                    </a:solidFill>
                  </a:tcPr>
                </a:tc>
                <a:extLst>
                  <a:ext uri="{0D108BD9-81ED-4DB2-BD59-A6C34878D82A}">
                    <a16:rowId xmlns:a16="http://schemas.microsoft.com/office/drawing/2014/main" val="896858446"/>
                  </a:ext>
                </a:extLst>
              </a:tr>
              <a:tr h="0">
                <a:tc>
                  <a:txBody>
                    <a:bodyPr/>
                    <a:lstStyle/>
                    <a:p>
                      <a:pPr algn="r" fontAlgn="ctr"/>
                      <a:r>
                        <a:rPr lang="en-US" dirty="0">
                          <a:effectLst/>
                        </a:rPr>
                        <a:t>VAFB SLC-4E</a:t>
                      </a:r>
                    </a:p>
                  </a:txBody>
                  <a:tcPr anchor="ctr">
                    <a:lnL>
                      <a:noFill/>
                    </a:lnL>
                    <a:lnR>
                      <a:noFill/>
                    </a:lnR>
                    <a:lnT>
                      <a:noFill/>
                    </a:lnT>
                    <a:lnB>
                      <a:noFill/>
                    </a:lnB>
                    <a:solidFill>
                      <a:srgbClr val="FFFFFF"/>
                    </a:solidFill>
                  </a:tcPr>
                </a:tc>
                <a:extLst>
                  <a:ext uri="{0D108BD9-81ED-4DB2-BD59-A6C34878D82A}">
                    <a16:rowId xmlns:a16="http://schemas.microsoft.com/office/drawing/2014/main" val="3085630324"/>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441913"/>
            <a:ext cx="9745589" cy="187281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Looked for the first five records where launch site began with ‘CCA’, and copied all information for those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e 1">
            <a:extLst>
              <a:ext uri="{FF2B5EF4-FFF2-40B4-BE49-F238E27FC236}">
                <a16:creationId xmlns:a16="http://schemas.microsoft.com/office/drawing/2014/main" id="{0207D472-0817-37D6-7D8A-9F6C21D16F1D}"/>
              </a:ext>
            </a:extLst>
          </p:cNvPr>
          <p:cNvGraphicFramePr>
            <a:graphicFrameLocks noGrp="1"/>
          </p:cNvGraphicFramePr>
          <p:nvPr>
            <p:extLst>
              <p:ext uri="{D42A27DB-BD31-4B8C-83A1-F6EECF244321}">
                <p14:modId xmlns:p14="http://schemas.microsoft.com/office/powerpoint/2010/main" val="800264055"/>
              </p:ext>
            </p:extLst>
          </p:nvPr>
        </p:nvGraphicFramePr>
        <p:xfrm>
          <a:off x="667325" y="1255503"/>
          <a:ext cx="10857350" cy="3107248"/>
        </p:xfrm>
        <a:graphic>
          <a:graphicData uri="http://schemas.openxmlformats.org/drawingml/2006/table">
            <a:tbl>
              <a:tblPr/>
              <a:tblGrid>
                <a:gridCol w="1085735">
                  <a:extLst>
                    <a:ext uri="{9D8B030D-6E8A-4147-A177-3AD203B41FA5}">
                      <a16:colId xmlns:a16="http://schemas.microsoft.com/office/drawing/2014/main" val="3700548196"/>
                    </a:ext>
                  </a:extLst>
                </a:gridCol>
                <a:gridCol w="1085735">
                  <a:extLst>
                    <a:ext uri="{9D8B030D-6E8A-4147-A177-3AD203B41FA5}">
                      <a16:colId xmlns:a16="http://schemas.microsoft.com/office/drawing/2014/main" val="1200231869"/>
                    </a:ext>
                  </a:extLst>
                </a:gridCol>
                <a:gridCol w="1085735">
                  <a:extLst>
                    <a:ext uri="{9D8B030D-6E8A-4147-A177-3AD203B41FA5}">
                      <a16:colId xmlns:a16="http://schemas.microsoft.com/office/drawing/2014/main" val="2390986839"/>
                    </a:ext>
                  </a:extLst>
                </a:gridCol>
                <a:gridCol w="1085735">
                  <a:extLst>
                    <a:ext uri="{9D8B030D-6E8A-4147-A177-3AD203B41FA5}">
                      <a16:colId xmlns:a16="http://schemas.microsoft.com/office/drawing/2014/main" val="1100752048"/>
                    </a:ext>
                  </a:extLst>
                </a:gridCol>
                <a:gridCol w="1085735">
                  <a:extLst>
                    <a:ext uri="{9D8B030D-6E8A-4147-A177-3AD203B41FA5}">
                      <a16:colId xmlns:a16="http://schemas.microsoft.com/office/drawing/2014/main" val="2033743907"/>
                    </a:ext>
                  </a:extLst>
                </a:gridCol>
                <a:gridCol w="1085735">
                  <a:extLst>
                    <a:ext uri="{9D8B030D-6E8A-4147-A177-3AD203B41FA5}">
                      <a16:colId xmlns:a16="http://schemas.microsoft.com/office/drawing/2014/main" val="1935866046"/>
                    </a:ext>
                  </a:extLst>
                </a:gridCol>
                <a:gridCol w="1085735">
                  <a:extLst>
                    <a:ext uri="{9D8B030D-6E8A-4147-A177-3AD203B41FA5}">
                      <a16:colId xmlns:a16="http://schemas.microsoft.com/office/drawing/2014/main" val="2526259231"/>
                    </a:ext>
                  </a:extLst>
                </a:gridCol>
                <a:gridCol w="1085735">
                  <a:extLst>
                    <a:ext uri="{9D8B030D-6E8A-4147-A177-3AD203B41FA5}">
                      <a16:colId xmlns:a16="http://schemas.microsoft.com/office/drawing/2014/main" val="2403539241"/>
                    </a:ext>
                  </a:extLst>
                </a:gridCol>
                <a:gridCol w="1085735">
                  <a:extLst>
                    <a:ext uri="{9D8B030D-6E8A-4147-A177-3AD203B41FA5}">
                      <a16:colId xmlns:a16="http://schemas.microsoft.com/office/drawing/2014/main" val="3637225261"/>
                    </a:ext>
                  </a:extLst>
                </a:gridCol>
                <a:gridCol w="1085735">
                  <a:extLst>
                    <a:ext uri="{9D8B030D-6E8A-4147-A177-3AD203B41FA5}">
                      <a16:colId xmlns:a16="http://schemas.microsoft.com/office/drawing/2014/main" val="2326588220"/>
                    </a:ext>
                  </a:extLst>
                </a:gridCol>
              </a:tblGrid>
              <a:tr h="614673">
                <a:tc>
                  <a:txBody>
                    <a:bodyPr/>
                    <a:lstStyle/>
                    <a:p>
                      <a:pPr algn="r" fontAlgn="ctr"/>
                      <a:r>
                        <a:rPr lang="en-US" sz="1300">
                          <a:effectLst/>
                        </a:rPr>
                        <a:t>2010-06-04</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18:45:00</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F9 v1.0 B0003</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CCAFS LC-40</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Dragon Spacecraft Qualification Unit</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0</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LEO</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SpaceX</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Success</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Failure (parachute)</a:t>
                      </a:r>
                    </a:p>
                  </a:txBody>
                  <a:tcPr marL="63990" marR="63990" marT="31995" marB="31995" anchor="ctr">
                    <a:lnL>
                      <a:noFill/>
                    </a:lnL>
                    <a:lnR>
                      <a:noFill/>
                    </a:lnR>
                    <a:lnT>
                      <a:noFill/>
                    </a:lnT>
                    <a:lnB>
                      <a:noFill/>
                    </a:lnB>
                    <a:solidFill>
                      <a:srgbClr val="FFFFFF"/>
                    </a:solidFill>
                  </a:tcPr>
                </a:tc>
                <a:extLst>
                  <a:ext uri="{0D108BD9-81ED-4DB2-BD59-A6C34878D82A}">
                    <a16:rowId xmlns:a16="http://schemas.microsoft.com/office/drawing/2014/main" val="666525947"/>
                  </a:ext>
                </a:extLst>
              </a:tr>
              <a:tr h="1075677">
                <a:tc>
                  <a:txBody>
                    <a:bodyPr/>
                    <a:lstStyle/>
                    <a:p>
                      <a:pPr algn="r" fontAlgn="ctr"/>
                      <a:r>
                        <a:rPr lang="en-US" sz="1300">
                          <a:effectLst/>
                        </a:rPr>
                        <a:t>2010-12-08</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15:43:00</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F9 v1.0 B0004</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CCAFS LC-40</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Dragon demo flight C1, two CubeSats, barrel of Brouere cheese</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0</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LEO (ISS)</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NASA (COTS) NRO</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Success</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Failure (parachute)</a:t>
                      </a:r>
                    </a:p>
                  </a:txBody>
                  <a:tcPr marL="63990" marR="63990" marT="31995" marB="31995" anchor="ctr">
                    <a:lnL>
                      <a:noFill/>
                    </a:lnL>
                    <a:lnR>
                      <a:noFill/>
                    </a:lnR>
                    <a:lnT>
                      <a:noFill/>
                    </a:lnT>
                    <a:lnB>
                      <a:noFill/>
                    </a:lnB>
                    <a:solidFill>
                      <a:srgbClr val="FFFFFF"/>
                    </a:solidFill>
                  </a:tcPr>
                </a:tc>
                <a:extLst>
                  <a:ext uri="{0D108BD9-81ED-4DB2-BD59-A6C34878D82A}">
                    <a16:rowId xmlns:a16="http://schemas.microsoft.com/office/drawing/2014/main" val="134903920"/>
                  </a:ext>
                </a:extLst>
              </a:tr>
              <a:tr h="384171">
                <a:tc>
                  <a:txBody>
                    <a:bodyPr/>
                    <a:lstStyle/>
                    <a:p>
                      <a:pPr algn="r" fontAlgn="ctr"/>
                      <a:r>
                        <a:rPr lang="en-US" sz="1300">
                          <a:effectLst/>
                        </a:rPr>
                        <a:t>2012-05-22</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7:44:00</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F9 v1.0 B0005</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CCAFS LC-40</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Dragon demo flight C2</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525</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LEO (ISS)</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NASA (COTS)</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Success</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No attempt</a:t>
                      </a:r>
                    </a:p>
                  </a:txBody>
                  <a:tcPr marL="63990" marR="63990" marT="31995" marB="31995" anchor="ctr">
                    <a:lnL>
                      <a:noFill/>
                    </a:lnL>
                    <a:lnR>
                      <a:noFill/>
                    </a:lnR>
                    <a:lnT>
                      <a:noFill/>
                    </a:lnT>
                    <a:lnB>
                      <a:noFill/>
                    </a:lnB>
                    <a:solidFill>
                      <a:srgbClr val="FFFFFF"/>
                    </a:solidFill>
                  </a:tcPr>
                </a:tc>
                <a:extLst>
                  <a:ext uri="{0D108BD9-81ED-4DB2-BD59-A6C34878D82A}">
                    <a16:rowId xmlns:a16="http://schemas.microsoft.com/office/drawing/2014/main" val="1564778123"/>
                  </a:ext>
                </a:extLst>
              </a:tr>
              <a:tr h="268919">
                <a:tc>
                  <a:txBody>
                    <a:bodyPr/>
                    <a:lstStyle/>
                    <a:p>
                      <a:pPr algn="r" fontAlgn="ctr"/>
                      <a:r>
                        <a:rPr lang="en-US" sz="1300">
                          <a:effectLst/>
                        </a:rPr>
                        <a:t>2012-10-08</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0:35:00</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F9 v1.0 B0006</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CCAFS LC-40</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SpaceX CRS-1</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500</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LEO (ISS)</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NASA (CRS)</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Success</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No attempt</a:t>
                      </a:r>
                    </a:p>
                  </a:txBody>
                  <a:tcPr marL="63990" marR="63990" marT="31995" marB="31995" anchor="ctr">
                    <a:lnL>
                      <a:noFill/>
                    </a:lnL>
                    <a:lnR>
                      <a:noFill/>
                    </a:lnR>
                    <a:lnT>
                      <a:noFill/>
                    </a:lnT>
                    <a:lnB>
                      <a:noFill/>
                    </a:lnB>
                    <a:solidFill>
                      <a:srgbClr val="FFFFFF"/>
                    </a:solidFill>
                  </a:tcPr>
                </a:tc>
                <a:extLst>
                  <a:ext uri="{0D108BD9-81ED-4DB2-BD59-A6C34878D82A}">
                    <a16:rowId xmlns:a16="http://schemas.microsoft.com/office/drawing/2014/main" val="3882997008"/>
                  </a:ext>
                </a:extLst>
              </a:tr>
              <a:tr h="268919">
                <a:tc>
                  <a:txBody>
                    <a:bodyPr/>
                    <a:lstStyle/>
                    <a:p>
                      <a:pPr algn="r" fontAlgn="ctr"/>
                      <a:r>
                        <a:rPr lang="en-US" sz="1300">
                          <a:effectLst/>
                        </a:rPr>
                        <a:t>2013-03-01</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15:10:00</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F9 v1.0 B0007</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CCAFS LC-40</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SpaceX CRS-2</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677</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LEO (ISS)</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NASA (CRS)</a:t>
                      </a:r>
                    </a:p>
                  </a:txBody>
                  <a:tcPr marL="63990" marR="63990" marT="31995" marB="31995" anchor="ctr">
                    <a:lnL>
                      <a:noFill/>
                    </a:lnL>
                    <a:lnR>
                      <a:noFill/>
                    </a:lnR>
                    <a:lnT>
                      <a:noFill/>
                    </a:lnT>
                    <a:lnB>
                      <a:noFill/>
                    </a:lnB>
                    <a:solidFill>
                      <a:srgbClr val="FFFFFF"/>
                    </a:solidFill>
                  </a:tcPr>
                </a:tc>
                <a:tc>
                  <a:txBody>
                    <a:bodyPr/>
                    <a:lstStyle/>
                    <a:p>
                      <a:pPr algn="r" fontAlgn="ctr"/>
                      <a:r>
                        <a:rPr lang="en-US" sz="1300">
                          <a:effectLst/>
                        </a:rPr>
                        <a:t>Success</a:t>
                      </a:r>
                    </a:p>
                  </a:txBody>
                  <a:tcPr marL="63990" marR="63990" marT="31995" marB="31995" anchor="ctr">
                    <a:lnL>
                      <a:noFill/>
                    </a:lnL>
                    <a:lnR>
                      <a:noFill/>
                    </a:lnR>
                    <a:lnT>
                      <a:noFill/>
                    </a:lnT>
                    <a:lnB>
                      <a:noFill/>
                    </a:lnB>
                    <a:solidFill>
                      <a:srgbClr val="FFFFFF"/>
                    </a:solidFill>
                  </a:tcPr>
                </a:tc>
                <a:tc>
                  <a:txBody>
                    <a:bodyPr/>
                    <a:lstStyle/>
                    <a:p>
                      <a:pPr algn="r" fontAlgn="ctr"/>
                      <a:r>
                        <a:rPr lang="en-US" sz="1300" dirty="0">
                          <a:effectLst/>
                        </a:rPr>
                        <a:t>No attempt</a:t>
                      </a:r>
                    </a:p>
                  </a:txBody>
                  <a:tcPr marL="63990" marR="63990" marT="31995" marB="31995" anchor="ctr">
                    <a:lnL>
                      <a:noFill/>
                    </a:lnL>
                    <a:lnR>
                      <a:noFill/>
                    </a:lnR>
                    <a:lnT>
                      <a:noFill/>
                    </a:lnT>
                    <a:lnB>
                      <a:noFill/>
                    </a:lnB>
                    <a:solidFill>
                      <a:srgbClr val="FFFFFF"/>
                    </a:solidFill>
                  </a:tcPr>
                </a:tc>
                <a:extLst>
                  <a:ext uri="{0D108BD9-81ED-4DB2-BD59-A6C34878D82A}">
                    <a16:rowId xmlns:a16="http://schemas.microsoft.com/office/drawing/2014/main" val="2306868556"/>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from all booster is 619967. To find this, I used the Sum function on the </a:t>
            </a:r>
            <a:r>
              <a:rPr lang="en-US" sz="2200" dirty="0" err="1">
                <a:solidFill>
                  <a:schemeClr val="accent3">
                    <a:lumMod val="25000"/>
                  </a:schemeClr>
                </a:solidFill>
                <a:latin typeface="Abadi" panose="020B0604020104020204" pitchFamily="34" charset="0"/>
              </a:rPr>
              <a:t>payload_mass_kg</a:t>
            </a:r>
            <a:r>
              <a:rPr lang="en-US" sz="2200" dirty="0">
                <a:solidFill>
                  <a:schemeClr val="accent3">
                    <a:lumMod val="25000"/>
                  </a:schemeClr>
                </a:solidFill>
                <a:latin typeface="Abadi" panose="020B0604020104020204" pitchFamily="34" charset="0"/>
              </a:rPr>
              <a:t>_ column.</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le 1">
            <a:extLst>
              <a:ext uri="{FF2B5EF4-FFF2-40B4-BE49-F238E27FC236}">
                <a16:creationId xmlns:a16="http://schemas.microsoft.com/office/drawing/2014/main" id="{647C227B-D297-06D1-EDE5-4D281DBE3D29}"/>
              </a:ext>
            </a:extLst>
          </p:cNvPr>
          <p:cNvGraphicFramePr>
            <a:graphicFrameLocks noGrp="1"/>
          </p:cNvGraphicFramePr>
          <p:nvPr>
            <p:extLst>
              <p:ext uri="{D42A27DB-BD31-4B8C-83A1-F6EECF244321}">
                <p14:modId xmlns:p14="http://schemas.microsoft.com/office/powerpoint/2010/main" val="2428320508"/>
              </p:ext>
            </p:extLst>
          </p:nvPr>
        </p:nvGraphicFramePr>
        <p:xfrm>
          <a:off x="838200" y="3818414"/>
          <a:ext cx="10515600" cy="365760"/>
        </p:xfrm>
        <a:graphic>
          <a:graphicData uri="http://schemas.openxmlformats.org/drawingml/2006/table">
            <a:tbl>
              <a:tblPr/>
              <a:tblGrid>
                <a:gridCol w="10515600">
                  <a:extLst>
                    <a:ext uri="{9D8B030D-6E8A-4147-A177-3AD203B41FA5}">
                      <a16:colId xmlns:a16="http://schemas.microsoft.com/office/drawing/2014/main" val="2071346714"/>
                    </a:ext>
                  </a:extLst>
                </a:gridCol>
              </a:tblGrid>
              <a:tr h="0">
                <a:tc>
                  <a:txBody>
                    <a:bodyPr/>
                    <a:lstStyle/>
                    <a:p>
                      <a:pPr algn="r" fontAlgn="ctr"/>
                      <a:endParaRPr lang="en-US" dirty="0">
                        <a:effectLst/>
                      </a:endParaRPr>
                    </a:p>
                  </a:txBody>
                  <a:tcPr anchor="ctr">
                    <a:lnL>
                      <a:noFill/>
                    </a:lnL>
                    <a:lnR>
                      <a:noFill/>
                    </a:lnR>
                    <a:lnT>
                      <a:noFill/>
                    </a:lnT>
                    <a:lnB>
                      <a:noFill/>
                    </a:lnB>
                  </a:tcPr>
                </a:tc>
                <a:extLst>
                  <a:ext uri="{0D108BD9-81ED-4DB2-BD59-A6C34878D82A}">
                    <a16:rowId xmlns:a16="http://schemas.microsoft.com/office/drawing/2014/main" val="3282683281"/>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is </a:t>
            </a:r>
          </a:p>
          <a:p>
            <a:pPr>
              <a:lnSpc>
                <a:spcPct val="100000"/>
              </a:lnSpc>
              <a:spcBef>
                <a:spcPts val="1400"/>
              </a:spcBef>
            </a:pPr>
            <a:r>
              <a:rPr lang="en-US" sz="2200" dirty="0">
                <a:solidFill>
                  <a:schemeClr val="accent3">
                    <a:lumMod val="25000"/>
                  </a:schemeClr>
                </a:solidFill>
                <a:latin typeface="Abadi" panose="020B0604020104020204" pitchFamily="34" charset="0"/>
              </a:rPr>
              <a:t>I used the AVG function on </a:t>
            </a:r>
            <a:r>
              <a:rPr lang="en-US" sz="2200" dirty="0" err="1">
                <a:solidFill>
                  <a:schemeClr val="accent3">
                    <a:lumMod val="25000"/>
                  </a:schemeClr>
                </a:solidFill>
                <a:latin typeface="Abadi" panose="020B0604020104020204" pitchFamily="34" charset="0"/>
              </a:rPr>
              <a:t>payload_mass_kg</a:t>
            </a:r>
            <a:r>
              <a:rPr lang="en-US" sz="2200" dirty="0">
                <a:solidFill>
                  <a:schemeClr val="accent3">
                    <a:lumMod val="25000"/>
                  </a:schemeClr>
                </a:solidFill>
                <a:latin typeface="Abadi" panose="020B0604020104020204" pitchFamily="34" charset="0"/>
              </a:rPr>
              <a:t> and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LIKE 'F9 v1.1%’ to only count booster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a:extLst>
              <a:ext uri="{FF2B5EF4-FFF2-40B4-BE49-F238E27FC236}">
                <a16:creationId xmlns:a16="http://schemas.microsoft.com/office/drawing/2014/main" id="{659D82E3-32B1-0045-C60B-0860097A4623}"/>
              </a:ext>
            </a:extLst>
          </p:cNvPr>
          <p:cNvGraphicFramePr>
            <a:graphicFrameLocks noGrp="1"/>
          </p:cNvGraphicFramePr>
          <p:nvPr>
            <p:extLst>
              <p:ext uri="{D42A27DB-BD31-4B8C-83A1-F6EECF244321}">
                <p14:modId xmlns:p14="http://schemas.microsoft.com/office/powerpoint/2010/main" val="1884690757"/>
              </p:ext>
            </p:extLst>
          </p:nvPr>
        </p:nvGraphicFramePr>
        <p:xfrm>
          <a:off x="-1032164" y="1883396"/>
          <a:ext cx="10515600" cy="365760"/>
        </p:xfrm>
        <a:graphic>
          <a:graphicData uri="http://schemas.openxmlformats.org/drawingml/2006/table">
            <a:tbl>
              <a:tblPr/>
              <a:tblGrid>
                <a:gridCol w="10515600">
                  <a:extLst>
                    <a:ext uri="{9D8B030D-6E8A-4147-A177-3AD203B41FA5}">
                      <a16:colId xmlns:a16="http://schemas.microsoft.com/office/drawing/2014/main" val="1848945977"/>
                    </a:ext>
                  </a:extLst>
                </a:gridCol>
              </a:tblGrid>
              <a:tr h="0">
                <a:tc>
                  <a:txBody>
                    <a:bodyPr/>
                    <a:lstStyle/>
                    <a:p>
                      <a:pPr algn="r" fontAlgn="ctr"/>
                      <a:r>
                        <a:rPr lang="en-US" dirty="0">
                          <a:effectLst/>
                        </a:rPr>
                        <a:t>2534</a:t>
                      </a:r>
                    </a:p>
                  </a:txBody>
                  <a:tcPr anchor="ctr">
                    <a:lnL>
                      <a:noFill/>
                    </a:lnL>
                    <a:lnR>
                      <a:noFill/>
                    </a:lnR>
                    <a:lnT>
                      <a:noFill/>
                    </a:lnT>
                    <a:lnB>
                      <a:noFill/>
                    </a:lnB>
                  </a:tcPr>
                </a:tc>
                <a:extLst>
                  <a:ext uri="{0D108BD9-81ED-4DB2-BD59-A6C34878D82A}">
                    <a16:rowId xmlns:a16="http://schemas.microsoft.com/office/drawing/2014/main" val="386499287"/>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209635"/>
            <a:ext cx="9745589" cy="296732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 used the MIN function on DATE where </a:t>
            </a:r>
            <a:r>
              <a:rPr lang="en-US" sz="2200" dirty="0" err="1">
                <a:solidFill>
                  <a:schemeClr val="accent3">
                    <a:lumMod val="25000"/>
                  </a:schemeClr>
                </a:solidFill>
                <a:latin typeface="Abadi"/>
              </a:rPr>
              <a:t>mission_outcome</a:t>
            </a:r>
            <a:r>
              <a:rPr lang="en-US" sz="2200" dirty="0">
                <a:solidFill>
                  <a:schemeClr val="accent3">
                    <a:lumMod val="25000"/>
                  </a:schemeClr>
                </a:solidFill>
                <a:latin typeface="Abadi"/>
              </a:rPr>
              <a:t> LIKE 'Success’ to find the first successful landing.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1">
            <a:extLst>
              <a:ext uri="{FF2B5EF4-FFF2-40B4-BE49-F238E27FC236}">
                <a16:creationId xmlns:a16="http://schemas.microsoft.com/office/drawing/2014/main" id="{9EFA4DCA-8493-21D6-5D5A-3C7E10FB5BA0}"/>
              </a:ext>
            </a:extLst>
          </p:cNvPr>
          <p:cNvGraphicFramePr>
            <a:graphicFrameLocks noGrp="1"/>
          </p:cNvGraphicFramePr>
          <p:nvPr>
            <p:extLst>
              <p:ext uri="{D42A27DB-BD31-4B8C-83A1-F6EECF244321}">
                <p14:modId xmlns:p14="http://schemas.microsoft.com/office/powerpoint/2010/main" val="3818809543"/>
              </p:ext>
            </p:extLst>
          </p:nvPr>
        </p:nvGraphicFramePr>
        <p:xfrm>
          <a:off x="2231122" y="2223294"/>
          <a:ext cx="6823364" cy="365760"/>
        </p:xfrm>
        <a:graphic>
          <a:graphicData uri="http://schemas.openxmlformats.org/drawingml/2006/table">
            <a:tbl>
              <a:tblPr/>
              <a:tblGrid>
                <a:gridCol w="6823364">
                  <a:extLst>
                    <a:ext uri="{9D8B030D-6E8A-4147-A177-3AD203B41FA5}">
                      <a16:colId xmlns:a16="http://schemas.microsoft.com/office/drawing/2014/main" val="1444641662"/>
                    </a:ext>
                  </a:extLst>
                </a:gridCol>
              </a:tblGrid>
              <a:tr h="0">
                <a:tc>
                  <a:txBody>
                    <a:bodyPr/>
                    <a:lstStyle/>
                    <a:p>
                      <a:pPr algn="l" fontAlgn="ctr"/>
                      <a:r>
                        <a:rPr lang="en-US" dirty="0">
                          <a:effectLst/>
                        </a:rPr>
                        <a:t>The first successful ground landing was 2010-06-04</a:t>
                      </a:r>
                    </a:p>
                  </a:txBody>
                  <a:tcPr anchor="ctr">
                    <a:lnL>
                      <a:noFill/>
                    </a:lnL>
                    <a:lnR>
                      <a:noFill/>
                    </a:lnR>
                    <a:lnT>
                      <a:noFill/>
                    </a:lnT>
                    <a:lnB>
                      <a:noFill/>
                    </a:lnB>
                  </a:tcPr>
                </a:tc>
                <a:extLst>
                  <a:ext uri="{0D108BD9-81ED-4DB2-BD59-A6C34878D82A}">
                    <a16:rowId xmlns:a16="http://schemas.microsoft.com/office/drawing/2014/main" val="2891815071"/>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3756" y="3885334"/>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 used a query to only select boosters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LIKE 'Success (drone%' AND </a:t>
            </a:r>
            <a:r>
              <a:rPr lang="en-US" sz="2200" dirty="0" err="1">
                <a:solidFill>
                  <a:schemeClr val="accent3">
                    <a:lumMod val="25000"/>
                  </a:schemeClr>
                </a:solidFill>
                <a:latin typeface="Abadi"/>
              </a:rPr>
              <a:t>payload_mass_kg</a:t>
            </a:r>
            <a:r>
              <a:rPr lang="en-US" sz="2200" dirty="0">
                <a:solidFill>
                  <a:schemeClr val="accent3">
                    <a:lumMod val="25000"/>
                  </a:schemeClr>
                </a:solidFill>
                <a:latin typeface="Abadi"/>
              </a:rPr>
              <a:t>_ BETWEEN 4000 AND 6000. This limited the results to only the ones sought.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33ADB251-B955-E16B-5E02-536C7BBC6235}"/>
              </a:ext>
            </a:extLst>
          </p:cNvPr>
          <p:cNvGraphicFramePr>
            <a:graphicFrameLocks noGrp="1"/>
          </p:cNvGraphicFramePr>
          <p:nvPr>
            <p:extLst>
              <p:ext uri="{D42A27DB-BD31-4B8C-83A1-F6EECF244321}">
                <p14:modId xmlns:p14="http://schemas.microsoft.com/office/powerpoint/2010/main" val="342856282"/>
              </p:ext>
            </p:extLst>
          </p:nvPr>
        </p:nvGraphicFramePr>
        <p:xfrm>
          <a:off x="1931963" y="1572116"/>
          <a:ext cx="4558892" cy="1828800"/>
        </p:xfrm>
        <a:graphic>
          <a:graphicData uri="http://schemas.openxmlformats.org/drawingml/2006/table">
            <a:tbl>
              <a:tblPr/>
              <a:tblGrid>
                <a:gridCol w="4558892">
                  <a:extLst>
                    <a:ext uri="{9D8B030D-6E8A-4147-A177-3AD203B41FA5}">
                      <a16:colId xmlns:a16="http://schemas.microsoft.com/office/drawing/2014/main" val="1981833184"/>
                    </a:ext>
                  </a:extLst>
                </a:gridCol>
              </a:tblGrid>
              <a:tr h="0">
                <a:tc>
                  <a:txBody>
                    <a:bodyPr/>
                    <a:lstStyle/>
                    <a:p>
                      <a:pPr algn="r" fontAlgn="ctr"/>
                      <a:r>
                        <a:rPr lang="en-US" b="1">
                          <a:effectLst/>
                        </a:rPr>
                        <a:t>payload</a:t>
                      </a:r>
                    </a:p>
                  </a:txBody>
                  <a:tcPr anchor="ctr">
                    <a:lnL>
                      <a:noFill/>
                    </a:lnL>
                    <a:lnR>
                      <a:noFill/>
                    </a:lnR>
                    <a:lnT>
                      <a:noFill/>
                    </a:lnT>
                    <a:lnB>
                      <a:noFill/>
                    </a:lnB>
                  </a:tcPr>
                </a:tc>
                <a:extLst>
                  <a:ext uri="{0D108BD9-81ED-4DB2-BD59-A6C34878D82A}">
                    <a16:rowId xmlns:a16="http://schemas.microsoft.com/office/drawing/2014/main" val="938616707"/>
                  </a:ext>
                </a:extLst>
              </a:tr>
              <a:tr h="0">
                <a:tc>
                  <a:txBody>
                    <a:bodyPr/>
                    <a:lstStyle/>
                    <a:p>
                      <a:pPr algn="r" fontAlgn="ctr"/>
                      <a:r>
                        <a:rPr lang="en-US">
                          <a:effectLst/>
                        </a:rPr>
                        <a:t>JCSAT-14</a:t>
                      </a:r>
                    </a:p>
                  </a:txBody>
                  <a:tcPr anchor="ctr">
                    <a:lnL>
                      <a:noFill/>
                    </a:lnL>
                    <a:lnR>
                      <a:noFill/>
                    </a:lnR>
                    <a:lnT>
                      <a:noFill/>
                    </a:lnT>
                    <a:lnB>
                      <a:noFill/>
                    </a:lnB>
                  </a:tcPr>
                </a:tc>
                <a:extLst>
                  <a:ext uri="{0D108BD9-81ED-4DB2-BD59-A6C34878D82A}">
                    <a16:rowId xmlns:a16="http://schemas.microsoft.com/office/drawing/2014/main" val="2184847581"/>
                  </a:ext>
                </a:extLst>
              </a:tr>
              <a:tr h="0">
                <a:tc>
                  <a:txBody>
                    <a:bodyPr/>
                    <a:lstStyle/>
                    <a:p>
                      <a:pPr algn="r" fontAlgn="ctr"/>
                      <a:r>
                        <a:rPr lang="en-US">
                          <a:effectLst/>
                        </a:rPr>
                        <a:t>JCSAT-16</a:t>
                      </a:r>
                    </a:p>
                  </a:txBody>
                  <a:tcPr anchor="ctr">
                    <a:lnL>
                      <a:noFill/>
                    </a:lnL>
                    <a:lnR>
                      <a:noFill/>
                    </a:lnR>
                    <a:lnT>
                      <a:noFill/>
                    </a:lnT>
                    <a:lnB>
                      <a:noFill/>
                    </a:lnB>
                  </a:tcPr>
                </a:tc>
                <a:extLst>
                  <a:ext uri="{0D108BD9-81ED-4DB2-BD59-A6C34878D82A}">
                    <a16:rowId xmlns:a16="http://schemas.microsoft.com/office/drawing/2014/main" val="2945211795"/>
                  </a:ext>
                </a:extLst>
              </a:tr>
              <a:tr h="0">
                <a:tc>
                  <a:txBody>
                    <a:bodyPr/>
                    <a:lstStyle/>
                    <a:p>
                      <a:pPr algn="r" fontAlgn="ctr"/>
                      <a:r>
                        <a:rPr lang="en-US">
                          <a:effectLst/>
                        </a:rPr>
                        <a:t>SES-10</a:t>
                      </a:r>
                    </a:p>
                  </a:txBody>
                  <a:tcPr anchor="ctr">
                    <a:lnL>
                      <a:noFill/>
                    </a:lnL>
                    <a:lnR>
                      <a:noFill/>
                    </a:lnR>
                    <a:lnT>
                      <a:noFill/>
                    </a:lnT>
                    <a:lnB>
                      <a:noFill/>
                    </a:lnB>
                  </a:tcPr>
                </a:tc>
                <a:extLst>
                  <a:ext uri="{0D108BD9-81ED-4DB2-BD59-A6C34878D82A}">
                    <a16:rowId xmlns:a16="http://schemas.microsoft.com/office/drawing/2014/main" val="2931541364"/>
                  </a:ext>
                </a:extLst>
              </a:tr>
              <a:tr h="0">
                <a:tc>
                  <a:txBody>
                    <a:bodyPr/>
                    <a:lstStyle/>
                    <a:p>
                      <a:pPr algn="r" fontAlgn="ctr"/>
                      <a:r>
                        <a:rPr lang="en-US" dirty="0">
                          <a:effectLst/>
                        </a:rPr>
                        <a:t>SES-11 / EchoStar 105</a:t>
                      </a:r>
                    </a:p>
                  </a:txBody>
                  <a:tcPr anchor="ctr">
                    <a:lnL>
                      <a:noFill/>
                    </a:lnL>
                    <a:lnR>
                      <a:noFill/>
                    </a:lnR>
                    <a:lnT>
                      <a:noFill/>
                    </a:lnT>
                    <a:lnB>
                      <a:noFill/>
                    </a:lnB>
                  </a:tcPr>
                </a:tc>
                <a:extLst>
                  <a:ext uri="{0D108BD9-81ED-4DB2-BD59-A6C34878D82A}">
                    <a16:rowId xmlns:a16="http://schemas.microsoft.com/office/drawing/2014/main" val="2097912003"/>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31844"/>
            <a:ext cx="4799970" cy="523059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20000"/>
              </a:lnSpc>
              <a:spcBef>
                <a:spcPts val="1400"/>
              </a:spcBef>
              <a:buNone/>
            </a:pPr>
            <a:r>
              <a:rPr lang="en-US" sz="2000" b="1" dirty="0">
                <a:solidFill>
                  <a:schemeClr val="accent3">
                    <a:lumMod val="25000"/>
                  </a:schemeClr>
                </a:solidFill>
                <a:latin typeface="Abadi"/>
              </a:rPr>
              <a:t>Methods!</a:t>
            </a:r>
          </a:p>
          <a:p>
            <a:pPr>
              <a:lnSpc>
                <a:spcPct val="120000"/>
              </a:lnSpc>
              <a:spcBef>
                <a:spcPts val="1400"/>
              </a:spcBef>
            </a:pPr>
            <a:r>
              <a:rPr lang="en-US" sz="2000" dirty="0">
                <a:solidFill>
                  <a:schemeClr val="accent3">
                    <a:lumMod val="25000"/>
                  </a:schemeClr>
                </a:solidFill>
                <a:latin typeface="Abadi"/>
              </a:rPr>
              <a:t>Collected data on </a:t>
            </a:r>
            <a:r>
              <a:rPr lang="en-US" sz="2000" dirty="0" err="1">
                <a:solidFill>
                  <a:schemeClr val="accent3">
                    <a:lumMod val="25000"/>
                  </a:schemeClr>
                </a:solidFill>
                <a:latin typeface="Abadi"/>
              </a:rPr>
              <a:t>Spacex</a:t>
            </a:r>
            <a:r>
              <a:rPr lang="en-US" sz="2000" dirty="0">
                <a:solidFill>
                  <a:schemeClr val="accent3">
                    <a:lumMod val="25000"/>
                  </a:schemeClr>
                </a:solidFill>
                <a:latin typeface="Abadi"/>
              </a:rPr>
              <a:t> launches by accessing the </a:t>
            </a:r>
            <a:r>
              <a:rPr lang="en-US" sz="2000" dirty="0" err="1">
                <a:solidFill>
                  <a:schemeClr val="accent3">
                    <a:lumMod val="25000"/>
                  </a:schemeClr>
                </a:solidFill>
                <a:latin typeface="Abadi"/>
              </a:rPr>
              <a:t>Spacex</a:t>
            </a:r>
            <a:r>
              <a:rPr lang="en-US" sz="2000" dirty="0">
                <a:solidFill>
                  <a:schemeClr val="accent3">
                    <a:lumMod val="25000"/>
                  </a:schemeClr>
                </a:solidFill>
                <a:latin typeface="Abadi"/>
              </a:rPr>
              <a:t> </a:t>
            </a:r>
            <a:r>
              <a:rPr lang="en-US" sz="2000" dirty="0" err="1">
                <a:solidFill>
                  <a:schemeClr val="accent3">
                    <a:lumMod val="25000"/>
                  </a:schemeClr>
                </a:solidFill>
                <a:latin typeface="Abadi"/>
              </a:rPr>
              <a:t>api</a:t>
            </a:r>
            <a:r>
              <a:rPr lang="en-US" sz="2000" dirty="0">
                <a:solidFill>
                  <a:schemeClr val="accent3">
                    <a:lumMod val="25000"/>
                  </a:schemeClr>
                </a:solidFill>
                <a:latin typeface="Abadi"/>
              </a:rPr>
              <a:t> and scraping the Falcon 9 Wikipedia page </a:t>
            </a:r>
          </a:p>
          <a:p>
            <a:pPr>
              <a:lnSpc>
                <a:spcPct val="120000"/>
              </a:lnSpc>
              <a:spcBef>
                <a:spcPts val="1400"/>
              </a:spcBef>
            </a:pPr>
            <a:r>
              <a:rPr lang="en-US" sz="2000" dirty="0">
                <a:solidFill>
                  <a:schemeClr val="accent3">
                    <a:lumMod val="25000"/>
                  </a:schemeClr>
                </a:solidFill>
                <a:latin typeface="Abadi"/>
              </a:rPr>
              <a:t>Classified landing outcomes as successful or not successful </a:t>
            </a:r>
          </a:p>
          <a:p>
            <a:pPr>
              <a:lnSpc>
                <a:spcPct val="120000"/>
              </a:lnSpc>
              <a:spcBef>
                <a:spcPts val="1400"/>
              </a:spcBef>
            </a:pPr>
            <a:r>
              <a:rPr lang="en-US" sz="2000" dirty="0">
                <a:solidFill>
                  <a:schemeClr val="accent3">
                    <a:lumMod val="25000"/>
                  </a:schemeClr>
                </a:solidFill>
                <a:latin typeface="Abadi"/>
              </a:rPr>
              <a:t>Perform exploratory data analysis using visualization and SQL</a:t>
            </a:r>
          </a:p>
          <a:p>
            <a:pPr>
              <a:lnSpc>
                <a:spcPct val="120000"/>
              </a:lnSpc>
              <a:spcBef>
                <a:spcPts val="1400"/>
              </a:spcBef>
            </a:pPr>
            <a:r>
              <a:rPr lang="en-US" sz="2000" dirty="0">
                <a:solidFill>
                  <a:schemeClr val="accent3">
                    <a:lumMod val="25000"/>
                  </a:schemeClr>
                </a:solidFill>
                <a:latin typeface="Abadi"/>
              </a:rPr>
              <a:t>Create interactive visual analytics 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a:t>
            </a:r>
          </a:p>
          <a:p>
            <a:pPr>
              <a:lnSpc>
                <a:spcPct val="120000"/>
              </a:lnSpc>
              <a:spcBef>
                <a:spcPts val="1400"/>
              </a:spcBef>
            </a:pPr>
            <a:r>
              <a:rPr lang="en-US" sz="2000" dirty="0">
                <a:solidFill>
                  <a:schemeClr val="accent3">
                    <a:lumMod val="25000"/>
                  </a:schemeClr>
                </a:solidFill>
                <a:latin typeface="Abadi"/>
              </a:rPr>
              <a:t>Perform predictive analysis using classification models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Content Placeholder 2">
            <a:extLst>
              <a:ext uri="{FF2B5EF4-FFF2-40B4-BE49-F238E27FC236}">
                <a16:creationId xmlns:a16="http://schemas.microsoft.com/office/drawing/2014/main" id="{DB09BE50-8BEA-ECB7-1C45-16B7DCC8E869}"/>
              </a:ext>
            </a:extLst>
          </p:cNvPr>
          <p:cNvSpPr txBox="1">
            <a:spLocks/>
          </p:cNvSpPr>
          <p:nvPr/>
        </p:nvSpPr>
        <p:spPr>
          <a:xfrm>
            <a:off x="5872648" y="1331844"/>
            <a:ext cx="4799970" cy="523059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20000"/>
              </a:lnSpc>
              <a:spcBef>
                <a:spcPts val="1400"/>
              </a:spcBef>
              <a:buNone/>
            </a:pPr>
            <a:r>
              <a:rPr lang="en-US" sz="2000" b="1" dirty="0">
                <a:solidFill>
                  <a:schemeClr val="accent3">
                    <a:lumMod val="25000"/>
                  </a:schemeClr>
                </a:solidFill>
                <a:latin typeface="Abadi"/>
              </a:rPr>
              <a:t>Results!</a:t>
            </a:r>
          </a:p>
          <a:p>
            <a:pPr>
              <a:lnSpc>
                <a:spcPct val="120000"/>
              </a:lnSpc>
              <a:spcBef>
                <a:spcPts val="1400"/>
              </a:spcBef>
            </a:pPr>
            <a:r>
              <a:rPr lang="en-US" sz="2000" dirty="0">
                <a:solidFill>
                  <a:schemeClr val="accent3">
                    <a:lumMod val="25000"/>
                  </a:schemeClr>
                </a:solidFill>
                <a:latin typeface="Abadi"/>
              </a:rPr>
              <a:t>Launches have gotten more successful over time</a:t>
            </a:r>
          </a:p>
          <a:p>
            <a:pPr>
              <a:lnSpc>
                <a:spcPct val="120000"/>
              </a:lnSpc>
              <a:spcBef>
                <a:spcPts val="1400"/>
              </a:spcBef>
            </a:pPr>
            <a:r>
              <a:rPr lang="en-US" sz="2000" dirty="0">
                <a:solidFill>
                  <a:schemeClr val="accent3">
                    <a:lumMod val="25000"/>
                  </a:schemeClr>
                </a:solidFill>
                <a:latin typeface="Abadi"/>
              </a:rPr>
              <a:t>Launch sites are all close to the coast</a:t>
            </a:r>
          </a:p>
          <a:p>
            <a:pPr>
              <a:lnSpc>
                <a:spcPct val="120000"/>
              </a:lnSpc>
              <a:spcBef>
                <a:spcPts val="1400"/>
              </a:spcBef>
            </a:pPr>
            <a:r>
              <a:rPr lang="en-US" sz="2000" dirty="0">
                <a:solidFill>
                  <a:schemeClr val="accent3">
                    <a:lumMod val="25000"/>
                  </a:schemeClr>
                </a:solidFill>
                <a:latin typeface="Abadi" panose="020B0604020104020204" pitchFamily="34" charset="0"/>
              </a:rPr>
              <a:t>ES-L1, GEO, and SSO are the most successful Orbit types</a:t>
            </a:r>
          </a:p>
          <a:p>
            <a:pPr>
              <a:lnSpc>
                <a:spcPct val="120000"/>
              </a:lnSpc>
              <a:spcBef>
                <a:spcPts val="1400"/>
              </a:spcBef>
            </a:pPr>
            <a:r>
              <a:rPr lang="en-US" sz="2000" dirty="0">
                <a:solidFill>
                  <a:schemeClr val="accent3">
                    <a:lumMod val="25000"/>
                  </a:schemeClr>
                </a:solidFill>
                <a:latin typeface="Abadi"/>
              </a:rPr>
              <a:t>Classification models generally predict which launches will land successfully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7792" y="4605770"/>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found the total number of successes and failures by using COUNT and grouping by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EA6C2B8B-7A67-8A92-366F-2DA8FCA6F235}"/>
              </a:ext>
            </a:extLst>
          </p:cNvPr>
          <p:cNvGraphicFramePr>
            <a:graphicFrameLocks noGrp="1"/>
          </p:cNvGraphicFramePr>
          <p:nvPr>
            <p:extLst>
              <p:ext uri="{D42A27DB-BD31-4B8C-83A1-F6EECF244321}">
                <p14:modId xmlns:p14="http://schemas.microsoft.com/office/powerpoint/2010/main" val="3671575635"/>
              </p:ext>
            </p:extLst>
          </p:nvPr>
        </p:nvGraphicFramePr>
        <p:xfrm>
          <a:off x="147781" y="1975298"/>
          <a:ext cx="10515600" cy="1463040"/>
        </p:xfrm>
        <a:graphic>
          <a:graphicData uri="http://schemas.openxmlformats.org/drawingml/2006/table">
            <a:tbl>
              <a:tblPr/>
              <a:tblGrid>
                <a:gridCol w="5257800">
                  <a:extLst>
                    <a:ext uri="{9D8B030D-6E8A-4147-A177-3AD203B41FA5}">
                      <a16:colId xmlns:a16="http://schemas.microsoft.com/office/drawing/2014/main" val="1637244363"/>
                    </a:ext>
                  </a:extLst>
                </a:gridCol>
                <a:gridCol w="5257800">
                  <a:extLst>
                    <a:ext uri="{9D8B030D-6E8A-4147-A177-3AD203B41FA5}">
                      <a16:colId xmlns:a16="http://schemas.microsoft.com/office/drawing/2014/main" val="1666390460"/>
                    </a:ext>
                  </a:extLst>
                </a:gridCol>
              </a:tblGrid>
              <a:tr h="0">
                <a:tc>
                  <a:txBody>
                    <a:bodyPr/>
                    <a:lstStyle/>
                    <a:p>
                      <a:pPr algn="r" fontAlgn="ctr"/>
                      <a:r>
                        <a:rPr lang="en-US" b="1">
                          <a:effectLst/>
                        </a:rPr>
                        <a:t>mission_outcome</a:t>
                      </a:r>
                    </a:p>
                  </a:txBody>
                  <a:tcPr anchor="ctr">
                    <a:lnL>
                      <a:noFill/>
                    </a:lnL>
                    <a:lnR>
                      <a:noFill/>
                    </a:lnR>
                    <a:lnT>
                      <a:noFill/>
                    </a:lnT>
                    <a:lnB>
                      <a:noFill/>
                    </a:lnB>
                  </a:tcPr>
                </a:tc>
                <a:tc>
                  <a:txBody>
                    <a:bodyPr/>
                    <a:lstStyle/>
                    <a:p>
                      <a:pPr algn="r" fontAlgn="ctr"/>
                      <a:r>
                        <a:rPr lang="en-US" b="1">
                          <a:effectLst/>
                        </a:rPr>
                        <a:t>2</a:t>
                      </a:r>
                    </a:p>
                  </a:txBody>
                  <a:tcPr anchor="ctr">
                    <a:lnL>
                      <a:noFill/>
                    </a:lnL>
                    <a:lnR>
                      <a:noFill/>
                    </a:lnR>
                    <a:lnT>
                      <a:noFill/>
                    </a:lnT>
                    <a:lnB>
                      <a:noFill/>
                    </a:lnB>
                  </a:tcPr>
                </a:tc>
                <a:extLst>
                  <a:ext uri="{0D108BD9-81ED-4DB2-BD59-A6C34878D82A}">
                    <a16:rowId xmlns:a16="http://schemas.microsoft.com/office/drawing/2014/main" val="4089801367"/>
                  </a:ext>
                </a:extLst>
              </a:tr>
              <a:tr h="0">
                <a:tc>
                  <a:txBody>
                    <a:bodyPr/>
                    <a:lstStyle/>
                    <a:p>
                      <a:pPr algn="r" fontAlgn="ctr"/>
                      <a:r>
                        <a:rPr lang="en-US">
                          <a:effectLst/>
                        </a:rPr>
                        <a:t>Failure (in flight)</a:t>
                      </a:r>
                    </a:p>
                  </a:txBody>
                  <a:tcPr anchor="ctr">
                    <a:lnL>
                      <a:noFill/>
                    </a:lnL>
                    <a:lnR>
                      <a:noFill/>
                    </a:lnR>
                    <a:lnT>
                      <a:noFill/>
                    </a:lnT>
                    <a:lnB>
                      <a:noFill/>
                    </a:lnB>
                  </a:tcPr>
                </a:tc>
                <a:tc>
                  <a:txBody>
                    <a:bodyPr/>
                    <a:lstStyle/>
                    <a:p>
                      <a:pPr algn="r" fontAlgn="ctr"/>
                      <a:r>
                        <a:rPr lang="en-US">
                          <a:effectLst/>
                        </a:rPr>
                        <a:t>1</a:t>
                      </a:r>
                    </a:p>
                  </a:txBody>
                  <a:tcPr anchor="ctr">
                    <a:lnL>
                      <a:noFill/>
                    </a:lnL>
                    <a:lnR>
                      <a:noFill/>
                    </a:lnR>
                    <a:lnT>
                      <a:noFill/>
                    </a:lnT>
                    <a:lnB>
                      <a:noFill/>
                    </a:lnB>
                  </a:tcPr>
                </a:tc>
                <a:extLst>
                  <a:ext uri="{0D108BD9-81ED-4DB2-BD59-A6C34878D82A}">
                    <a16:rowId xmlns:a16="http://schemas.microsoft.com/office/drawing/2014/main" val="1966358749"/>
                  </a:ext>
                </a:extLst>
              </a:tr>
              <a:tr h="0">
                <a:tc>
                  <a:txBody>
                    <a:bodyPr/>
                    <a:lstStyle/>
                    <a:p>
                      <a:pPr algn="r" fontAlgn="ctr"/>
                      <a:r>
                        <a:rPr lang="en-US">
                          <a:effectLst/>
                        </a:rPr>
                        <a:t>Success</a:t>
                      </a:r>
                    </a:p>
                  </a:txBody>
                  <a:tcPr anchor="ctr">
                    <a:lnL>
                      <a:noFill/>
                    </a:lnL>
                    <a:lnR>
                      <a:noFill/>
                    </a:lnR>
                    <a:lnT>
                      <a:noFill/>
                    </a:lnT>
                    <a:lnB>
                      <a:noFill/>
                    </a:lnB>
                  </a:tcPr>
                </a:tc>
                <a:tc>
                  <a:txBody>
                    <a:bodyPr/>
                    <a:lstStyle/>
                    <a:p>
                      <a:pPr algn="r" fontAlgn="ctr"/>
                      <a:r>
                        <a:rPr lang="en-US">
                          <a:effectLst/>
                        </a:rPr>
                        <a:t>99</a:t>
                      </a:r>
                    </a:p>
                  </a:txBody>
                  <a:tcPr anchor="ctr">
                    <a:lnL>
                      <a:noFill/>
                    </a:lnL>
                    <a:lnR>
                      <a:noFill/>
                    </a:lnR>
                    <a:lnT>
                      <a:noFill/>
                    </a:lnT>
                    <a:lnB>
                      <a:noFill/>
                    </a:lnB>
                  </a:tcPr>
                </a:tc>
                <a:extLst>
                  <a:ext uri="{0D108BD9-81ED-4DB2-BD59-A6C34878D82A}">
                    <a16:rowId xmlns:a16="http://schemas.microsoft.com/office/drawing/2014/main" val="898963421"/>
                  </a:ext>
                </a:extLst>
              </a:tr>
              <a:tr h="0">
                <a:tc>
                  <a:txBody>
                    <a:bodyPr/>
                    <a:lstStyle/>
                    <a:p>
                      <a:pPr algn="r" fontAlgn="ctr"/>
                      <a:r>
                        <a:rPr lang="en-US">
                          <a:effectLst/>
                        </a:rPr>
                        <a:t>Success (payload status unclear)</a:t>
                      </a:r>
                    </a:p>
                  </a:txBody>
                  <a:tcPr anchor="ctr">
                    <a:lnL>
                      <a:noFill/>
                    </a:lnL>
                    <a:lnR>
                      <a:noFill/>
                    </a:lnR>
                    <a:lnT>
                      <a:noFill/>
                    </a:lnT>
                    <a:lnB>
                      <a:noFill/>
                    </a:lnB>
                  </a:tcPr>
                </a:tc>
                <a:tc>
                  <a:txBody>
                    <a:bodyPr/>
                    <a:lstStyle/>
                    <a:p>
                      <a:pPr algn="r" fontAlgn="ctr"/>
                      <a:r>
                        <a:rPr lang="en-US" dirty="0">
                          <a:effectLst/>
                        </a:rPr>
                        <a:t>1</a:t>
                      </a:r>
                    </a:p>
                  </a:txBody>
                  <a:tcPr anchor="ctr">
                    <a:lnL>
                      <a:noFill/>
                    </a:lnL>
                    <a:lnR>
                      <a:noFill/>
                    </a:lnR>
                    <a:lnT>
                      <a:noFill/>
                    </a:lnT>
                    <a:lnB>
                      <a:noFill/>
                    </a:lnB>
                  </a:tcPr>
                </a:tc>
                <a:extLst>
                  <a:ext uri="{0D108BD9-81ED-4DB2-BD59-A6C34878D82A}">
                    <a16:rowId xmlns:a16="http://schemas.microsoft.com/office/drawing/2014/main" val="2376881145"/>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0509" y="1884218"/>
            <a:ext cx="8134314" cy="377793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a subquery to select only boosters where payload = MAX(</a:t>
            </a:r>
            <a:r>
              <a:rPr lang="en-US" sz="2200" dirty="0" err="1">
                <a:solidFill>
                  <a:schemeClr val="accent3">
                    <a:lumMod val="25000"/>
                  </a:schemeClr>
                </a:solidFill>
                <a:latin typeface="Abadi" panose="020B0604020104020204" pitchFamily="34" charset="0"/>
              </a:rPr>
              <a:t>payload_mass_kg</a:t>
            </a:r>
            <a:r>
              <a:rPr lang="en-US" sz="2200" dirty="0">
                <a:solidFill>
                  <a:schemeClr val="accent3">
                    <a:lumMod val="25000"/>
                  </a:schemeClr>
                </a:solidFill>
                <a:latin typeface="Abadi" panose="020B0604020104020204" pitchFamily="34" charset="0"/>
              </a:rPr>
              <a:t>_).</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2A1C30B7-EA3A-560D-D252-8568D84A5F5C}"/>
              </a:ext>
            </a:extLst>
          </p:cNvPr>
          <p:cNvGraphicFramePr>
            <a:graphicFrameLocks noGrp="1"/>
          </p:cNvGraphicFramePr>
          <p:nvPr>
            <p:extLst>
              <p:ext uri="{D42A27DB-BD31-4B8C-83A1-F6EECF244321}">
                <p14:modId xmlns:p14="http://schemas.microsoft.com/office/powerpoint/2010/main" val="4067771876"/>
              </p:ext>
            </p:extLst>
          </p:nvPr>
        </p:nvGraphicFramePr>
        <p:xfrm>
          <a:off x="9481127" y="1594718"/>
          <a:ext cx="1602510" cy="4257760"/>
        </p:xfrm>
        <a:graphic>
          <a:graphicData uri="http://schemas.openxmlformats.org/drawingml/2006/table">
            <a:tbl>
              <a:tblPr/>
              <a:tblGrid>
                <a:gridCol w="1602510">
                  <a:extLst>
                    <a:ext uri="{9D8B030D-6E8A-4147-A177-3AD203B41FA5}">
                      <a16:colId xmlns:a16="http://schemas.microsoft.com/office/drawing/2014/main" val="1457874253"/>
                    </a:ext>
                  </a:extLst>
                </a:gridCol>
              </a:tblGrid>
              <a:tr h="230798">
                <a:tc>
                  <a:txBody>
                    <a:bodyPr/>
                    <a:lstStyle/>
                    <a:p>
                      <a:pPr algn="r" fontAlgn="ctr"/>
                      <a:r>
                        <a:rPr lang="en-US" sz="1600" b="1" dirty="0" err="1">
                          <a:effectLst/>
                        </a:rPr>
                        <a:t>booster_version</a:t>
                      </a:r>
                      <a:endParaRPr lang="en-US" sz="1600" b="1" dirty="0">
                        <a:effectLst/>
                      </a:endParaRPr>
                    </a:p>
                  </a:txBody>
                  <a:tcPr marL="83680" marR="83680" marT="41840" marB="41840" anchor="ctr">
                    <a:lnL>
                      <a:noFill/>
                    </a:lnL>
                    <a:lnR>
                      <a:noFill/>
                    </a:lnR>
                    <a:lnT>
                      <a:noFill/>
                    </a:lnT>
                    <a:lnB>
                      <a:noFill/>
                    </a:lnB>
                  </a:tcPr>
                </a:tc>
                <a:extLst>
                  <a:ext uri="{0D108BD9-81ED-4DB2-BD59-A6C34878D82A}">
                    <a16:rowId xmlns:a16="http://schemas.microsoft.com/office/drawing/2014/main" val="4055224938"/>
                  </a:ext>
                </a:extLst>
              </a:tr>
              <a:tr h="230798">
                <a:tc>
                  <a:txBody>
                    <a:bodyPr/>
                    <a:lstStyle/>
                    <a:p>
                      <a:pPr algn="r" fontAlgn="ctr"/>
                      <a:r>
                        <a:rPr lang="en-US" sz="1600">
                          <a:effectLst/>
                        </a:rPr>
                        <a:t>F9 B5 B1048.4</a:t>
                      </a:r>
                    </a:p>
                  </a:txBody>
                  <a:tcPr marL="83680" marR="83680" marT="41840" marB="41840" anchor="ctr">
                    <a:lnL>
                      <a:noFill/>
                    </a:lnL>
                    <a:lnR>
                      <a:noFill/>
                    </a:lnR>
                    <a:lnT>
                      <a:noFill/>
                    </a:lnT>
                    <a:lnB>
                      <a:noFill/>
                    </a:lnB>
                  </a:tcPr>
                </a:tc>
                <a:extLst>
                  <a:ext uri="{0D108BD9-81ED-4DB2-BD59-A6C34878D82A}">
                    <a16:rowId xmlns:a16="http://schemas.microsoft.com/office/drawing/2014/main" val="3280867494"/>
                  </a:ext>
                </a:extLst>
              </a:tr>
              <a:tr h="230798">
                <a:tc>
                  <a:txBody>
                    <a:bodyPr/>
                    <a:lstStyle/>
                    <a:p>
                      <a:pPr algn="r" fontAlgn="ctr"/>
                      <a:r>
                        <a:rPr lang="en-US" sz="1600">
                          <a:effectLst/>
                        </a:rPr>
                        <a:t>F9 B5 B1049.4</a:t>
                      </a:r>
                    </a:p>
                  </a:txBody>
                  <a:tcPr marL="83680" marR="83680" marT="41840" marB="41840" anchor="ctr">
                    <a:lnL>
                      <a:noFill/>
                    </a:lnL>
                    <a:lnR>
                      <a:noFill/>
                    </a:lnR>
                    <a:lnT>
                      <a:noFill/>
                    </a:lnT>
                    <a:lnB>
                      <a:noFill/>
                    </a:lnB>
                  </a:tcPr>
                </a:tc>
                <a:extLst>
                  <a:ext uri="{0D108BD9-81ED-4DB2-BD59-A6C34878D82A}">
                    <a16:rowId xmlns:a16="http://schemas.microsoft.com/office/drawing/2014/main" val="3756988631"/>
                  </a:ext>
                </a:extLst>
              </a:tr>
              <a:tr h="230798">
                <a:tc>
                  <a:txBody>
                    <a:bodyPr/>
                    <a:lstStyle/>
                    <a:p>
                      <a:pPr algn="r" fontAlgn="ctr"/>
                      <a:r>
                        <a:rPr lang="en-US" sz="1600" dirty="0">
                          <a:effectLst/>
                        </a:rPr>
                        <a:t>F9 B5 B1051.3</a:t>
                      </a:r>
                    </a:p>
                  </a:txBody>
                  <a:tcPr marL="83680" marR="83680" marT="41840" marB="41840" anchor="ctr">
                    <a:lnL>
                      <a:noFill/>
                    </a:lnL>
                    <a:lnR>
                      <a:noFill/>
                    </a:lnR>
                    <a:lnT>
                      <a:noFill/>
                    </a:lnT>
                    <a:lnB>
                      <a:noFill/>
                    </a:lnB>
                  </a:tcPr>
                </a:tc>
                <a:extLst>
                  <a:ext uri="{0D108BD9-81ED-4DB2-BD59-A6C34878D82A}">
                    <a16:rowId xmlns:a16="http://schemas.microsoft.com/office/drawing/2014/main" val="838798636"/>
                  </a:ext>
                </a:extLst>
              </a:tr>
              <a:tr h="230798">
                <a:tc>
                  <a:txBody>
                    <a:bodyPr/>
                    <a:lstStyle/>
                    <a:p>
                      <a:pPr algn="r" fontAlgn="ctr"/>
                      <a:r>
                        <a:rPr lang="en-US" sz="1600" dirty="0">
                          <a:effectLst/>
                        </a:rPr>
                        <a:t>F9 B5 B1056.4</a:t>
                      </a:r>
                    </a:p>
                  </a:txBody>
                  <a:tcPr marL="83680" marR="83680" marT="41840" marB="41840" anchor="ctr">
                    <a:lnL>
                      <a:noFill/>
                    </a:lnL>
                    <a:lnR>
                      <a:noFill/>
                    </a:lnR>
                    <a:lnT>
                      <a:noFill/>
                    </a:lnT>
                    <a:lnB>
                      <a:noFill/>
                    </a:lnB>
                  </a:tcPr>
                </a:tc>
                <a:extLst>
                  <a:ext uri="{0D108BD9-81ED-4DB2-BD59-A6C34878D82A}">
                    <a16:rowId xmlns:a16="http://schemas.microsoft.com/office/drawing/2014/main" val="190811077"/>
                  </a:ext>
                </a:extLst>
              </a:tr>
              <a:tr h="230798">
                <a:tc>
                  <a:txBody>
                    <a:bodyPr/>
                    <a:lstStyle/>
                    <a:p>
                      <a:pPr algn="r" fontAlgn="ctr"/>
                      <a:r>
                        <a:rPr lang="en-US" sz="1600">
                          <a:effectLst/>
                        </a:rPr>
                        <a:t>F9 B5 B1048.5</a:t>
                      </a:r>
                    </a:p>
                  </a:txBody>
                  <a:tcPr marL="83680" marR="83680" marT="41840" marB="41840" anchor="ctr">
                    <a:lnL>
                      <a:noFill/>
                    </a:lnL>
                    <a:lnR>
                      <a:noFill/>
                    </a:lnR>
                    <a:lnT>
                      <a:noFill/>
                    </a:lnT>
                    <a:lnB>
                      <a:noFill/>
                    </a:lnB>
                  </a:tcPr>
                </a:tc>
                <a:extLst>
                  <a:ext uri="{0D108BD9-81ED-4DB2-BD59-A6C34878D82A}">
                    <a16:rowId xmlns:a16="http://schemas.microsoft.com/office/drawing/2014/main" val="3061443743"/>
                  </a:ext>
                </a:extLst>
              </a:tr>
              <a:tr h="230798">
                <a:tc>
                  <a:txBody>
                    <a:bodyPr/>
                    <a:lstStyle/>
                    <a:p>
                      <a:pPr algn="r" fontAlgn="ctr"/>
                      <a:r>
                        <a:rPr lang="en-US" sz="1600">
                          <a:effectLst/>
                        </a:rPr>
                        <a:t>F9 B5 B1051.4</a:t>
                      </a:r>
                    </a:p>
                  </a:txBody>
                  <a:tcPr marL="83680" marR="83680" marT="41840" marB="41840" anchor="ctr">
                    <a:lnL>
                      <a:noFill/>
                    </a:lnL>
                    <a:lnR>
                      <a:noFill/>
                    </a:lnR>
                    <a:lnT>
                      <a:noFill/>
                    </a:lnT>
                    <a:lnB>
                      <a:noFill/>
                    </a:lnB>
                  </a:tcPr>
                </a:tc>
                <a:extLst>
                  <a:ext uri="{0D108BD9-81ED-4DB2-BD59-A6C34878D82A}">
                    <a16:rowId xmlns:a16="http://schemas.microsoft.com/office/drawing/2014/main" val="3785789777"/>
                  </a:ext>
                </a:extLst>
              </a:tr>
              <a:tr h="230798">
                <a:tc>
                  <a:txBody>
                    <a:bodyPr/>
                    <a:lstStyle/>
                    <a:p>
                      <a:pPr algn="r" fontAlgn="ctr"/>
                      <a:r>
                        <a:rPr lang="en-US" sz="1600">
                          <a:effectLst/>
                        </a:rPr>
                        <a:t>F9 B5 B1049.5</a:t>
                      </a:r>
                    </a:p>
                  </a:txBody>
                  <a:tcPr marL="83680" marR="83680" marT="41840" marB="41840" anchor="ctr">
                    <a:lnL>
                      <a:noFill/>
                    </a:lnL>
                    <a:lnR>
                      <a:noFill/>
                    </a:lnR>
                    <a:lnT>
                      <a:noFill/>
                    </a:lnT>
                    <a:lnB>
                      <a:noFill/>
                    </a:lnB>
                  </a:tcPr>
                </a:tc>
                <a:extLst>
                  <a:ext uri="{0D108BD9-81ED-4DB2-BD59-A6C34878D82A}">
                    <a16:rowId xmlns:a16="http://schemas.microsoft.com/office/drawing/2014/main" val="2870344905"/>
                  </a:ext>
                </a:extLst>
              </a:tr>
              <a:tr h="230798">
                <a:tc>
                  <a:txBody>
                    <a:bodyPr/>
                    <a:lstStyle/>
                    <a:p>
                      <a:pPr algn="r" fontAlgn="ctr"/>
                      <a:r>
                        <a:rPr lang="en-US" sz="1600">
                          <a:effectLst/>
                        </a:rPr>
                        <a:t>F9 B5 B1060.2</a:t>
                      </a:r>
                    </a:p>
                  </a:txBody>
                  <a:tcPr marL="83680" marR="83680" marT="41840" marB="41840" anchor="ctr">
                    <a:lnL>
                      <a:noFill/>
                    </a:lnL>
                    <a:lnR>
                      <a:noFill/>
                    </a:lnR>
                    <a:lnT>
                      <a:noFill/>
                    </a:lnT>
                    <a:lnB>
                      <a:noFill/>
                    </a:lnB>
                  </a:tcPr>
                </a:tc>
                <a:extLst>
                  <a:ext uri="{0D108BD9-81ED-4DB2-BD59-A6C34878D82A}">
                    <a16:rowId xmlns:a16="http://schemas.microsoft.com/office/drawing/2014/main" val="2868055293"/>
                  </a:ext>
                </a:extLst>
              </a:tr>
              <a:tr h="230798">
                <a:tc>
                  <a:txBody>
                    <a:bodyPr/>
                    <a:lstStyle/>
                    <a:p>
                      <a:pPr algn="r" fontAlgn="ctr"/>
                      <a:r>
                        <a:rPr lang="en-US" sz="1600">
                          <a:effectLst/>
                        </a:rPr>
                        <a:t>F9 B5 B1058.3</a:t>
                      </a:r>
                    </a:p>
                  </a:txBody>
                  <a:tcPr marL="83680" marR="83680" marT="41840" marB="41840" anchor="ctr">
                    <a:lnL>
                      <a:noFill/>
                    </a:lnL>
                    <a:lnR>
                      <a:noFill/>
                    </a:lnR>
                    <a:lnT>
                      <a:noFill/>
                    </a:lnT>
                    <a:lnB>
                      <a:noFill/>
                    </a:lnB>
                  </a:tcPr>
                </a:tc>
                <a:extLst>
                  <a:ext uri="{0D108BD9-81ED-4DB2-BD59-A6C34878D82A}">
                    <a16:rowId xmlns:a16="http://schemas.microsoft.com/office/drawing/2014/main" val="3264951509"/>
                  </a:ext>
                </a:extLst>
              </a:tr>
              <a:tr h="230798">
                <a:tc>
                  <a:txBody>
                    <a:bodyPr/>
                    <a:lstStyle/>
                    <a:p>
                      <a:pPr algn="r" fontAlgn="ctr"/>
                      <a:r>
                        <a:rPr lang="en-US" sz="1600">
                          <a:effectLst/>
                        </a:rPr>
                        <a:t>F9 B5 B1051.6</a:t>
                      </a:r>
                    </a:p>
                  </a:txBody>
                  <a:tcPr marL="83680" marR="83680" marT="41840" marB="41840" anchor="ctr">
                    <a:lnL>
                      <a:noFill/>
                    </a:lnL>
                    <a:lnR>
                      <a:noFill/>
                    </a:lnR>
                    <a:lnT>
                      <a:noFill/>
                    </a:lnT>
                    <a:lnB>
                      <a:noFill/>
                    </a:lnB>
                  </a:tcPr>
                </a:tc>
                <a:extLst>
                  <a:ext uri="{0D108BD9-81ED-4DB2-BD59-A6C34878D82A}">
                    <a16:rowId xmlns:a16="http://schemas.microsoft.com/office/drawing/2014/main" val="620362730"/>
                  </a:ext>
                </a:extLst>
              </a:tr>
              <a:tr h="230798">
                <a:tc>
                  <a:txBody>
                    <a:bodyPr/>
                    <a:lstStyle/>
                    <a:p>
                      <a:pPr algn="r" fontAlgn="ctr"/>
                      <a:r>
                        <a:rPr lang="en-US" sz="1600">
                          <a:effectLst/>
                        </a:rPr>
                        <a:t>F9 B5 B1060.3</a:t>
                      </a:r>
                    </a:p>
                  </a:txBody>
                  <a:tcPr marL="83680" marR="83680" marT="41840" marB="41840" anchor="ctr">
                    <a:lnL>
                      <a:noFill/>
                    </a:lnL>
                    <a:lnR>
                      <a:noFill/>
                    </a:lnR>
                    <a:lnT>
                      <a:noFill/>
                    </a:lnT>
                    <a:lnB>
                      <a:noFill/>
                    </a:lnB>
                  </a:tcPr>
                </a:tc>
                <a:extLst>
                  <a:ext uri="{0D108BD9-81ED-4DB2-BD59-A6C34878D82A}">
                    <a16:rowId xmlns:a16="http://schemas.microsoft.com/office/drawing/2014/main" val="1515216755"/>
                  </a:ext>
                </a:extLst>
              </a:tr>
              <a:tr h="230798">
                <a:tc>
                  <a:txBody>
                    <a:bodyPr/>
                    <a:lstStyle/>
                    <a:p>
                      <a:pPr algn="r" fontAlgn="ctr"/>
                      <a:r>
                        <a:rPr lang="en-US" sz="1600" dirty="0">
                          <a:effectLst/>
                        </a:rPr>
                        <a:t>F9 B5 B1049.7</a:t>
                      </a:r>
                    </a:p>
                  </a:txBody>
                  <a:tcPr marL="83680" marR="83680" marT="41840" marB="41840" anchor="ctr">
                    <a:lnL>
                      <a:noFill/>
                    </a:lnL>
                    <a:lnR>
                      <a:noFill/>
                    </a:lnR>
                    <a:lnT>
                      <a:noFill/>
                    </a:lnT>
                    <a:lnB>
                      <a:noFill/>
                    </a:lnB>
                  </a:tcPr>
                </a:tc>
                <a:extLst>
                  <a:ext uri="{0D108BD9-81ED-4DB2-BD59-A6C34878D82A}">
                    <a16:rowId xmlns:a16="http://schemas.microsoft.com/office/drawing/2014/main" val="1876735529"/>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10155" y="4050723"/>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Used a query to only select year 2015 and only recorders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had ‘Failure (drone ship)’</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883C7055-7DD9-877E-EBF3-3C154B57D65C}"/>
              </a:ext>
            </a:extLst>
          </p:cNvPr>
          <p:cNvGraphicFramePr>
            <a:graphicFrameLocks noGrp="1"/>
          </p:cNvGraphicFramePr>
          <p:nvPr>
            <p:extLst>
              <p:ext uri="{D42A27DB-BD31-4B8C-83A1-F6EECF244321}">
                <p14:modId xmlns:p14="http://schemas.microsoft.com/office/powerpoint/2010/main" val="1765529958"/>
              </p:ext>
            </p:extLst>
          </p:nvPr>
        </p:nvGraphicFramePr>
        <p:xfrm>
          <a:off x="838200" y="2005215"/>
          <a:ext cx="10515600" cy="1463040"/>
        </p:xfrm>
        <a:graphic>
          <a:graphicData uri="http://schemas.openxmlformats.org/drawingml/2006/table">
            <a:tbl>
              <a:tblPr/>
              <a:tblGrid>
                <a:gridCol w="2628900">
                  <a:extLst>
                    <a:ext uri="{9D8B030D-6E8A-4147-A177-3AD203B41FA5}">
                      <a16:colId xmlns:a16="http://schemas.microsoft.com/office/drawing/2014/main" val="4252870620"/>
                    </a:ext>
                  </a:extLst>
                </a:gridCol>
                <a:gridCol w="2628900">
                  <a:extLst>
                    <a:ext uri="{9D8B030D-6E8A-4147-A177-3AD203B41FA5}">
                      <a16:colId xmlns:a16="http://schemas.microsoft.com/office/drawing/2014/main" val="1475146881"/>
                    </a:ext>
                  </a:extLst>
                </a:gridCol>
                <a:gridCol w="2628900">
                  <a:extLst>
                    <a:ext uri="{9D8B030D-6E8A-4147-A177-3AD203B41FA5}">
                      <a16:colId xmlns:a16="http://schemas.microsoft.com/office/drawing/2014/main" val="2021215703"/>
                    </a:ext>
                  </a:extLst>
                </a:gridCol>
                <a:gridCol w="2628900">
                  <a:extLst>
                    <a:ext uri="{9D8B030D-6E8A-4147-A177-3AD203B41FA5}">
                      <a16:colId xmlns:a16="http://schemas.microsoft.com/office/drawing/2014/main" val="1223099198"/>
                    </a:ext>
                  </a:extLst>
                </a:gridCol>
              </a:tblGrid>
              <a:tr h="317715">
                <a:tc>
                  <a:txBody>
                    <a:bodyPr/>
                    <a:lstStyle/>
                    <a:p>
                      <a:pPr algn="r" fontAlgn="ctr"/>
                      <a:r>
                        <a:rPr lang="en-US" dirty="0">
                          <a:effectLst/>
                        </a:rPr>
                        <a:t>2015-01-10</a:t>
                      </a:r>
                    </a:p>
                  </a:txBody>
                  <a:tcPr anchor="ctr">
                    <a:lnL>
                      <a:noFill/>
                    </a:lnL>
                    <a:lnR>
                      <a:noFill/>
                    </a:lnR>
                    <a:lnT>
                      <a:noFill/>
                    </a:lnT>
                    <a:lnB>
                      <a:noFill/>
                    </a:lnB>
                    <a:solidFill>
                      <a:srgbClr val="FFFFFF"/>
                    </a:solidFill>
                  </a:tcPr>
                </a:tc>
                <a:tc>
                  <a:txBody>
                    <a:bodyPr/>
                    <a:lstStyle/>
                    <a:p>
                      <a:pPr algn="r" fontAlgn="ctr"/>
                      <a:r>
                        <a:rPr lang="en-US">
                          <a:effectLst/>
                        </a:rPr>
                        <a:t>Failure (drone ship)</a:t>
                      </a:r>
                    </a:p>
                  </a:txBody>
                  <a:tcPr anchor="ctr">
                    <a:lnL>
                      <a:noFill/>
                    </a:lnL>
                    <a:lnR>
                      <a:noFill/>
                    </a:lnR>
                    <a:lnT>
                      <a:noFill/>
                    </a:lnT>
                    <a:lnB>
                      <a:noFill/>
                    </a:lnB>
                    <a:solidFill>
                      <a:srgbClr val="FFFFFF"/>
                    </a:solidFill>
                  </a:tcPr>
                </a:tc>
                <a:tc>
                  <a:txBody>
                    <a:bodyPr/>
                    <a:lstStyle/>
                    <a:p>
                      <a:pPr algn="r" fontAlgn="ctr"/>
                      <a:r>
                        <a:rPr lang="en-US">
                          <a:effectLst/>
                        </a:rPr>
                        <a:t>F9 v1.1 B1012</a:t>
                      </a:r>
                    </a:p>
                  </a:txBody>
                  <a:tcPr anchor="ctr">
                    <a:lnL>
                      <a:noFill/>
                    </a:lnL>
                    <a:lnR>
                      <a:noFill/>
                    </a:lnR>
                    <a:lnT>
                      <a:noFill/>
                    </a:lnT>
                    <a:lnB>
                      <a:noFill/>
                    </a:lnB>
                    <a:solidFill>
                      <a:srgbClr val="FFFFFF"/>
                    </a:solidFill>
                  </a:tcPr>
                </a:tc>
                <a:tc>
                  <a:txBody>
                    <a:bodyPr/>
                    <a:lstStyle/>
                    <a:p>
                      <a:pPr algn="r" fontAlgn="ctr"/>
                      <a:r>
                        <a:rPr lang="en-US">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2177695808"/>
                  </a:ext>
                </a:extLst>
              </a:tr>
              <a:tr h="177035">
                <a:tc>
                  <a:txBody>
                    <a:bodyPr/>
                    <a:lstStyle/>
                    <a:p>
                      <a:pPr algn="r" fontAlgn="ctr"/>
                      <a:endParaRPr lang="en-US" dirty="0">
                        <a:effectLst/>
                      </a:endParaRPr>
                    </a:p>
                  </a:txBody>
                  <a:tcPr anchor="ctr">
                    <a:lnL>
                      <a:noFill/>
                    </a:lnL>
                    <a:lnR>
                      <a:noFill/>
                    </a:lnR>
                    <a:lnT>
                      <a:noFill/>
                    </a:lnT>
                    <a:lnB>
                      <a:noFill/>
                    </a:lnB>
                    <a:solidFill>
                      <a:srgbClr val="FFFFFF"/>
                    </a:solidFill>
                  </a:tcPr>
                </a:tc>
                <a:tc>
                  <a:txBody>
                    <a:bodyPr/>
                    <a:lstStyle/>
                    <a:p>
                      <a:pPr algn="r" fontAlgn="ctr"/>
                      <a:endParaRPr lang="en-US" dirty="0">
                        <a:effectLst/>
                      </a:endParaRPr>
                    </a:p>
                  </a:txBody>
                  <a:tcPr anchor="ctr">
                    <a:lnL>
                      <a:noFill/>
                    </a:lnL>
                    <a:lnR>
                      <a:noFill/>
                    </a:lnR>
                    <a:lnT>
                      <a:noFill/>
                    </a:lnT>
                    <a:lnB>
                      <a:noFill/>
                    </a:lnB>
                    <a:solidFill>
                      <a:srgbClr val="FFFFFF"/>
                    </a:solidFill>
                  </a:tcPr>
                </a:tc>
                <a:tc>
                  <a:txBody>
                    <a:bodyPr/>
                    <a:lstStyle/>
                    <a:p>
                      <a:pPr algn="r" fontAlgn="ctr"/>
                      <a:endParaRPr lang="en-US" dirty="0">
                        <a:effectLst/>
                      </a:endParaRPr>
                    </a:p>
                  </a:txBody>
                  <a:tcPr anchor="ctr">
                    <a:lnL>
                      <a:noFill/>
                    </a:lnL>
                    <a:lnR>
                      <a:noFill/>
                    </a:lnR>
                    <a:lnT>
                      <a:noFill/>
                    </a:lnT>
                    <a:lnB>
                      <a:noFill/>
                    </a:lnB>
                    <a:solidFill>
                      <a:srgbClr val="FFFFFF"/>
                    </a:solidFill>
                  </a:tcPr>
                </a:tc>
                <a:tc>
                  <a:txBody>
                    <a:bodyPr/>
                    <a:lstStyle/>
                    <a:p>
                      <a:pPr algn="r" fontAlgn="ctr"/>
                      <a:endParaRPr lang="en-US" dirty="0">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3979308146"/>
                  </a:ext>
                </a:extLst>
              </a:tr>
              <a:tr h="177035">
                <a:tc>
                  <a:txBody>
                    <a:bodyPr/>
                    <a:lstStyle/>
                    <a:p>
                      <a:pPr algn="r" fontAlgn="ctr"/>
                      <a:endParaRPr lang="en-US" dirty="0">
                        <a:effectLst/>
                      </a:endParaRPr>
                    </a:p>
                  </a:txBody>
                  <a:tcPr anchor="ctr">
                    <a:lnL>
                      <a:noFill/>
                    </a:lnL>
                    <a:lnR>
                      <a:noFill/>
                    </a:lnR>
                    <a:lnT>
                      <a:noFill/>
                    </a:lnT>
                    <a:lnB>
                      <a:noFill/>
                    </a:lnB>
                    <a:solidFill>
                      <a:srgbClr val="FFFFFF"/>
                    </a:solidFill>
                  </a:tcPr>
                </a:tc>
                <a:tc>
                  <a:txBody>
                    <a:bodyPr/>
                    <a:lstStyle/>
                    <a:p>
                      <a:pPr algn="r" fontAlgn="ctr"/>
                      <a:endParaRPr lang="en-US" dirty="0">
                        <a:effectLst/>
                      </a:endParaRPr>
                    </a:p>
                  </a:txBody>
                  <a:tcPr anchor="ctr">
                    <a:lnL>
                      <a:noFill/>
                    </a:lnL>
                    <a:lnR>
                      <a:noFill/>
                    </a:lnR>
                    <a:lnT>
                      <a:noFill/>
                    </a:lnT>
                    <a:lnB>
                      <a:noFill/>
                    </a:lnB>
                    <a:solidFill>
                      <a:srgbClr val="FFFFFF"/>
                    </a:solidFill>
                  </a:tcPr>
                </a:tc>
                <a:tc>
                  <a:txBody>
                    <a:bodyPr/>
                    <a:lstStyle/>
                    <a:p>
                      <a:pPr algn="r" fontAlgn="ctr"/>
                      <a:endParaRPr lang="en-US" dirty="0">
                        <a:effectLst/>
                      </a:endParaRPr>
                    </a:p>
                  </a:txBody>
                  <a:tcPr anchor="ctr">
                    <a:lnL>
                      <a:noFill/>
                    </a:lnL>
                    <a:lnR>
                      <a:noFill/>
                    </a:lnR>
                    <a:lnT>
                      <a:noFill/>
                    </a:lnT>
                    <a:lnB>
                      <a:noFill/>
                    </a:lnB>
                    <a:solidFill>
                      <a:srgbClr val="FFFFFF"/>
                    </a:solidFill>
                  </a:tcPr>
                </a:tc>
                <a:tc>
                  <a:txBody>
                    <a:bodyPr/>
                    <a:lstStyle/>
                    <a:p>
                      <a:pPr algn="r" fontAlgn="ctr"/>
                      <a:endParaRPr lang="en-US" dirty="0">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996250730"/>
                  </a:ext>
                </a:extLst>
              </a:tr>
              <a:tr h="177035">
                <a:tc>
                  <a:txBody>
                    <a:bodyPr/>
                    <a:lstStyle/>
                    <a:p>
                      <a:pPr algn="r" fontAlgn="ctr"/>
                      <a:r>
                        <a:rPr lang="en-US">
                          <a:effectLst/>
                        </a:rPr>
                        <a:t>2015-04-14</a:t>
                      </a:r>
                    </a:p>
                  </a:txBody>
                  <a:tcPr anchor="ctr">
                    <a:lnL>
                      <a:noFill/>
                    </a:lnL>
                    <a:lnR>
                      <a:noFill/>
                    </a:lnR>
                    <a:lnT>
                      <a:noFill/>
                    </a:lnT>
                    <a:lnB>
                      <a:noFill/>
                    </a:lnB>
                    <a:solidFill>
                      <a:srgbClr val="FFFFFF"/>
                    </a:solidFill>
                  </a:tcPr>
                </a:tc>
                <a:tc>
                  <a:txBody>
                    <a:bodyPr/>
                    <a:lstStyle/>
                    <a:p>
                      <a:pPr algn="r" fontAlgn="ctr"/>
                      <a:r>
                        <a:rPr lang="en-US">
                          <a:effectLst/>
                        </a:rPr>
                        <a:t>Failure (drone ship)</a:t>
                      </a:r>
                    </a:p>
                  </a:txBody>
                  <a:tcPr anchor="ctr">
                    <a:lnL>
                      <a:noFill/>
                    </a:lnL>
                    <a:lnR>
                      <a:noFill/>
                    </a:lnR>
                    <a:lnT>
                      <a:noFill/>
                    </a:lnT>
                    <a:lnB>
                      <a:noFill/>
                    </a:lnB>
                    <a:solidFill>
                      <a:srgbClr val="FFFFFF"/>
                    </a:solidFill>
                  </a:tcPr>
                </a:tc>
                <a:tc>
                  <a:txBody>
                    <a:bodyPr/>
                    <a:lstStyle/>
                    <a:p>
                      <a:pPr algn="r" fontAlgn="ctr"/>
                      <a:r>
                        <a:rPr lang="en-US">
                          <a:effectLst/>
                        </a:rPr>
                        <a:t>F9 v1.1 B1015</a:t>
                      </a:r>
                    </a:p>
                  </a:txBody>
                  <a:tcPr anchor="ctr">
                    <a:lnL>
                      <a:noFill/>
                    </a:lnL>
                    <a:lnR>
                      <a:noFill/>
                    </a:lnR>
                    <a:lnT>
                      <a:noFill/>
                    </a:lnT>
                    <a:lnB>
                      <a:noFill/>
                    </a:lnB>
                    <a:solidFill>
                      <a:srgbClr val="FFFFFF"/>
                    </a:solidFill>
                  </a:tcPr>
                </a:tc>
                <a:tc>
                  <a:txBody>
                    <a:bodyPr/>
                    <a:lstStyle/>
                    <a:p>
                      <a:pPr algn="r" fontAlgn="ctr"/>
                      <a:r>
                        <a:rPr lang="en-US" dirty="0">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3667754283"/>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873408"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Selected the count of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and grouped by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and then ordered them in ascending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65EB17BE-9522-4923-0E21-58C6F1C35EBB}"/>
              </a:ext>
            </a:extLst>
          </p:cNvPr>
          <p:cNvGraphicFramePr>
            <a:graphicFrameLocks noGrp="1"/>
          </p:cNvGraphicFramePr>
          <p:nvPr>
            <p:extLst>
              <p:ext uri="{D42A27DB-BD31-4B8C-83A1-F6EECF244321}">
                <p14:modId xmlns:p14="http://schemas.microsoft.com/office/powerpoint/2010/main" val="1289472564"/>
              </p:ext>
            </p:extLst>
          </p:nvPr>
        </p:nvGraphicFramePr>
        <p:xfrm>
          <a:off x="5832764" y="1989614"/>
          <a:ext cx="5521036" cy="4023360"/>
        </p:xfrm>
        <a:graphic>
          <a:graphicData uri="http://schemas.openxmlformats.org/drawingml/2006/table">
            <a:tbl>
              <a:tblPr/>
              <a:tblGrid>
                <a:gridCol w="2760518">
                  <a:extLst>
                    <a:ext uri="{9D8B030D-6E8A-4147-A177-3AD203B41FA5}">
                      <a16:colId xmlns:a16="http://schemas.microsoft.com/office/drawing/2014/main" val="1248320374"/>
                    </a:ext>
                  </a:extLst>
                </a:gridCol>
                <a:gridCol w="2760518">
                  <a:extLst>
                    <a:ext uri="{9D8B030D-6E8A-4147-A177-3AD203B41FA5}">
                      <a16:colId xmlns:a16="http://schemas.microsoft.com/office/drawing/2014/main" val="1137593512"/>
                    </a:ext>
                  </a:extLst>
                </a:gridCol>
              </a:tblGrid>
              <a:tr h="0">
                <a:tc>
                  <a:txBody>
                    <a:bodyPr/>
                    <a:lstStyle/>
                    <a:p>
                      <a:pPr algn="r" fontAlgn="ctr"/>
                      <a:r>
                        <a:rPr lang="en-US" b="1">
                          <a:effectLst/>
                        </a:rPr>
                        <a:t>1</a:t>
                      </a:r>
                    </a:p>
                  </a:txBody>
                  <a:tcPr anchor="ctr">
                    <a:lnL>
                      <a:noFill/>
                    </a:lnL>
                    <a:lnR>
                      <a:noFill/>
                    </a:lnR>
                    <a:lnT>
                      <a:noFill/>
                    </a:lnT>
                    <a:lnB>
                      <a:noFill/>
                    </a:lnB>
                  </a:tcPr>
                </a:tc>
                <a:tc>
                  <a:txBody>
                    <a:bodyPr/>
                    <a:lstStyle/>
                    <a:p>
                      <a:pPr algn="r" fontAlgn="ctr"/>
                      <a:r>
                        <a:rPr lang="en-US" b="1">
                          <a:effectLst/>
                        </a:rPr>
                        <a:t>landing_outcome</a:t>
                      </a:r>
                    </a:p>
                  </a:txBody>
                  <a:tcPr anchor="ctr">
                    <a:lnL>
                      <a:noFill/>
                    </a:lnL>
                    <a:lnR>
                      <a:noFill/>
                    </a:lnR>
                    <a:lnT>
                      <a:noFill/>
                    </a:lnT>
                    <a:lnB>
                      <a:noFill/>
                    </a:lnB>
                  </a:tcPr>
                </a:tc>
                <a:extLst>
                  <a:ext uri="{0D108BD9-81ED-4DB2-BD59-A6C34878D82A}">
                    <a16:rowId xmlns:a16="http://schemas.microsoft.com/office/drawing/2014/main" val="659101865"/>
                  </a:ext>
                </a:extLst>
              </a:tr>
              <a:tr h="0">
                <a:tc>
                  <a:txBody>
                    <a:bodyPr/>
                    <a:lstStyle/>
                    <a:p>
                      <a:pPr algn="r" fontAlgn="ctr"/>
                      <a:r>
                        <a:rPr lang="en-US">
                          <a:effectLst/>
                        </a:rPr>
                        <a:t>1</a:t>
                      </a:r>
                    </a:p>
                  </a:txBody>
                  <a:tcPr anchor="ctr">
                    <a:lnL>
                      <a:noFill/>
                    </a:lnL>
                    <a:lnR>
                      <a:noFill/>
                    </a:lnR>
                    <a:lnT>
                      <a:noFill/>
                    </a:lnT>
                    <a:lnB>
                      <a:noFill/>
                    </a:lnB>
                  </a:tcPr>
                </a:tc>
                <a:tc>
                  <a:txBody>
                    <a:bodyPr/>
                    <a:lstStyle/>
                    <a:p>
                      <a:pPr algn="r" fontAlgn="ctr"/>
                      <a:r>
                        <a:rPr lang="en-US">
                          <a:effectLst/>
                        </a:rPr>
                        <a:t>Precluded (drone ship)</a:t>
                      </a:r>
                    </a:p>
                  </a:txBody>
                  <a:tcPr anchor="ctr">
                    <a:lnL>
                      <a:noFill/>
                    </a:lnL>
                    <a:lnR>
                      <a:noFill/>
                    </a:lnR>
                    <a:lnT>
                      <a:noFill/>
                    </a:lnT>
                    <a:lnB>
                      <a:noFill/>
                    </a:lnB>
                  </a:tcPr>
                </a:tc>
                <a:extLst>
                  <a:ext uri="{0D108BD9-81ED-4DB2-BD59-A6C34878D82A}">
                    <a16:rowId xmlns:a16="http://schemas.microsoft.com/office/drawing/2014/main" val="874828192"/>
                  </a:ext>
                </a:extLst>
              </a:tr>
              <a:tr h="0">
                <a:tc>
                  <a:txBody>
                    <a:bodyPr/>
                    <a:lstStyle/>
                    <a:p>
                      <a:pPr algn="r" fontAlgn="ctr"/>
                      <a:r>
                        <a:rPr lang="en-US">
                          <a:effectLst/>
                        </a:rPr>
                        <a:t>2</a:t>
                      </a:r>
                    </a:p>
                  </a:txBody>
                  <a:tcPr anchor="ctr">
                    <a:lnL>
                      <a:noFill/>
                    </a:lnL>
                    <a:lnR>
                      <a:noFill/>
                    </a:lnR>
                    <a:lnT>
                      <a:noFill/>
                    </a:lnT>
                    <a:lnB>
                      <a:noFill/>
                    </a:lnB>
                  </a:tcPr>
                </a:tc>
                <a:tc>
                  <a:txBody>
                    <a:bodyPr/>
                    <a:lstStyle/>
                    <a:p>
                      <a:pPr algn="r" fontAlgn="ctr"/>
                      <a:r>
                        <a:rPr lang="en-US">
                          <a:effectLst/>
                        </a:rPr>
                        <a:t>Failure (parachute)</a:t>
                      </a:r>
                    </a:p>
                  </a:txBody>
                  <a:tcPr anchor="ctr">
                    <a:lnL>
                      <a:noFill/>
                    </a:lnL>
                    <a:lnR>
                      <a:noFill/>
                    </a:lnR>
                    <a:lnT>
                      <a:noFill/>
                    </a:lnT>
                    <a:lnB>
                      <a:noFill/>
                    </a:lnB>
                  </a:tcPr>
                </a:tc>
                <a:extLst>
                  <a:ext uri="{0D108BD9-81ED-4DB2-BD59-A6C34878D82A}">
                    <a16:rowId xmlns:a16="http://schemas.microsoft.com/office/drawing/2014/main" val="1824392005"/>
                  </a:ext>
                </a:extLst>
              </a:tr>
              <a:tr h="0">
                <a:tc>
                  <a:txBody>
                    <a:bodyPr/>
                    <a:lstStyle/>
                    <a:p>
                      <a:pPr algn="r" fontAlgn="ctr"/>
                      <a:r>
                        <a:rPr lang="en-US">
                          <a:effectLst/>
                        </a:rPr>
                        <a:t>2</a:t>
                      </a:r>
                    </a:p>
                  </a:txBody>
                  <a:tcPr anchor="ctr">
                    <a:lnL>
                      <a:noFill/>
                    </a:lnL>
                    <a:lnR>
                      <a:noFill/>
                    </a:lnR>
                    <a:lnT>
                      <a:noFill/>
                    </a:lnT>
                    <a:lnB>
                      <a:noFill/>
                    </a:lnB>
                  </a:tcPr>
                </a:tc>
                <a:tc>
                  <a:txBody>
                    <a:bodyPr/>
                    <a:lstStyle/>
                    <a:p>
                      <a:pPr algn="r" fontAlgn="ctr"/>
                      <a:r>
                        <a:rPr lang="en-US">
                          <a:effectLst/>
                        </a:rPr>
                        <a:t>Uncontrolled (ocean)</a:t>
                      </a:r>
                    </a:p>
                  </a:txBody>
                  <a:tcPr anchor="ctr">
                    <a:lnL>
                      <a:noFill/>
                    </a:lnL>
                    <a:lnR>
                      <a:noFill/>
                    </a:lnR>
                    <a:lnT>
                      <a:noFill/>
                    </a:lnT>
                    <a:lnB>
                      <a:noFill/>
                    </a:lnB>
                  </a:tcPr>
                </a:tc>
                <a:extLst>
                  <a:ext uri="{0D108BD9-81ED-4DB2-BD59-A6C34878D82A}">
                    <a16:rowId xmlns:a16="http://schemas.microsoft.com/office/drawing/2014/main" val="259928866"/>
                  </a:ext>
                </a:extLst>
              </a:tr>
              <a:tr h="0">
                <a:tc>
                  <a:txBody>
                    <a:bodyPr/>
                    <a:lstStyle/>
                    <a:p>
                      <a:pPr algn="r" fontAlgn="ctr"/>
                      <a:r>
                        <a:rPr lang="en-US">
                          <a:effectLst/>
                        </a:rPr>
                        <a:t>3</a:t>
                      </a:r>
                    </a:p>
                  </a:txBody>
                  <a:tcPr anchor="ctr">
                    <a:lnL>
                      <a:noFill/>
                    </a:lnL>
                    <a:lnR>
                      <a:noFill/>
                    </a:lnR>
                    <a:lnT>
                      <a:noFill/>
                    </a:lnT>
                    <a:lnB>
                      <a:noFill/>
                    </a:lnB>
                  </a:tcPr>
                </a:tc>
                <a:tc>
                  <a:txBody>
                    <a:bodyPr/>
                    <a:lstStyle/>
                    <a:p>
                      <a:pPr algn="r" fontAlgn="ctr"/>
                      <a:r>
                        <a:rPr lang="en-US">
                          <a:effectLst/>
                        </a:rPr>
                        <a:t>Failure</a:t>
                      </a:r>
                    </a:p>
                  </a:txBody>
                  <a:tcPr anchor="ctr">
                    <a:lnL>
                      <a:noFill/>
                    </a:lnL>
                    <a:lnR>
                      <a:noFill/>
                    </a:lnR>
                    <a:lnT>
                      <a:noFill/>
                    </a:lnT>
                    <a:lnB>
                      <a:noFill/>
                    </a:lnB>
                  </a:tcPr>
                </a:tc>
                <a:extLst>
                  <a:ext uri="{0D108BD9-81ED-4DB2-BD59-A6C34878D82A}">
                    <a16:rowId xmlns:a16="http://schemas.microsoft.com/office/drawing/2014/main" val="3644856759"/>
                  </a:ext>
                </a:extLst>
              </a:tr>
              <a:tr h="0">
                <a:tc>
                  <a:txBody>
                    <a:bodyPr/>
                    <a:lstStyle/>
                    <a:p>
                      <a:pPr algn="r" fontAlgn="ctr"/>
                      <a:r>
                        <a:rPr lang="en-US">
                          <a:effectLst/>
                        </a:rPr>
                        <a:t>5</a:t>
                      </a:r>
                    </a:p>
                  </a:txBody>
                  <a:tcPr anchor="ctr">
                    <a:lnL>
                      <a:noFill/>
                    </a:lnL>
                    <a:lnR>
                      <a:noFill/>
                    </a:lnR>
                    <a:lnT>
                      <a:noFill/>
                    </a:lnT>
                    <a:lnB>
                      <a:noFill/>
                    </a:lnB>
                  </a:tcPr>
                </a:tc>
                <a:tc>
                  <a:txBody>
                    <a:bodyPr/>
                    <a:lstStyle/>
                    <a:p>
                      <a:pPr algn="r" fontAlgn="ctr"/>
                      <a:r>
                        <a:rPr lang="en-US">
                          <a:effectLst/>
                        </a:rPr>
                        <a:t>Controlled (ocean)</a:t>
                      </a:r>
                    </a:p>
                  </a:txBody>
                  <a:tcPr anchor="ctr">
                    <a:lnL>
                      <a:noFill/>
                    </a:lnL>
                    <a:lnR>
                      <a:noFill/>
                    </a:lnR>
                    <a:lnT>
                      <a:noFill/>
                    </a:lnT>
                    <a:lnB>
                      <a:noFill/>
                    </a:lnB>
                  </a:tcPr>
                </a:tc>
                <a:extLst>
                  <a:ext uri="{0D108BD9-81ED-4DB2-BD59-A6C34878D82A}">
                    <a16:rowId xmlns:a16="http://schemas.microsoft.com/office/drawing/2014/main" val="2620973346"/>
                  </a:ext>
                </a:extLst>
              </a:tr>
              <a:tr h="0">
                <a:tc>
                  <a:txBody>
                    <a:bodyPr/>
                    <a:lstStyle/>
                    <a:p>
                      <a:pPr algn="r" fontAlgn="ctr"/>
                      <a:r>
                        <a:rPr lang="en-US">
                          <a:effectLst/>
                        </a:rPr>
                        <a:t>5</a:t>
                      </a:r>
                    </a:p>
                  </a:txBody>
                  <a:tcPr anchor="ctr">
                    <a:lnL>
                      <a:noFill/>
                    </a:lnL>
                    <a:lnR>
                      <a:noFill/>
                    </a:lnR>
                    <a:lnT>
                      <a:noFill/>
                    </a:lnT>
                    <a:lnB>
                      <a:noFill/>
                    </a:lnB>
                  </a:tcPr>
                </a:tc>
                <a:tc>
                  <a:txBody>
                    <a:bodyPr/>
                    <a:lstStyle/>
                    <a:p>
                      <a:pPr algn="r" fontAlgn="ctr"/>
                      <a:r>
                        <a:rPr lang="en-US">
                          <a:effectLst/>
                        </a:rPr>
                        <a:t>Failure (drone ship)</a:t>
                      </a:r>
                    </a:p>
                  </a:txBody>
                  <a:tcPr anchor="ctr">
                    <a:lnL>
                      <a:noFill/>
                    </a:lnL>
                    <a:lnR>
                      <a:noFill/>
                    </a:lnR>
                    <a:lnT>
                      <a:noFill/>
                    </a:lnT>
                    <a:lnB>
                      <a:noFill/>
                    </a:lnB>
                  </a:tcPr>
                </a:tc>
                <a:extLst>
                  <a:ext uri="{0D108BD9-81ED-4DB2-BD59-A6C34878D82A}">
                    <a16:rowId xmlns:a16="http://schemas.microsoft.com/office/drawing/2014/main" val="2841847970"/>
                  </a:ext>
                </a:extLst>
              </a:tr>
              <a:tr h="0">
                <a:tc>
                  <a:txBody>
                    <a:bodyPr/>
                    <a:lstStyle/>
                    <a:p>
                      <a:pPr algn="r" fontAlgn="ctr"/>
                      <a:r>
                        <a:rPr lang="en-US">
                          <a:effectLst/>
                        </a:rPr>
                        <a:t>9</a:t>
                      </a:r>
                    </a:p>
                  </a:txBody>
                  <a:tcPr anchor="ctr">
                    <a:lnL>
                      <a:noFill/>
                    </a:lnL>
                    <a:lnR>
                      <a:noFill/>
                    </a:lnR>
                    <a:lnT>
                      <a:noFill/>
                    </a:lnT>
                    <a:lnB>
                      <a:noFill/>
                    </a:lnB>
                  </a:tcPr>
                </a:tc>
                <a:tc>
                  <a:txBody>
                    <a:bodyPr/>
                    <a:lstStyle/>
                    <a:p>
                      <a:pPr algn="r" fontAlgn="ctr"/>
                      <a:r>
                        <a:rPr lang="en-US">
                          <a:effectLst/>
                        </a:rPr>
                        <a:t>Success (ground pad)</a:t>
                      </a:r>
                    </a:p>
                  </a:txBody>
                  <a:tcPr anchor="ctr">
                    <a:lnL>
                      <a:noFill/>
                    </a:lnL>
                    <a:lnR>
                      <a:noFill/>
                    </a:lnR>
                    <a:lnT>
                      <a:noFill/>
                    </a:lnT>
                    <a:lnB>
                      <a:noFill/>
                    </a:lnB>
                  </a:tcPr>
                </a:tc>
                <a:extLst>
                  <a:ext uri="{0D108BD9-81ED-4DB2-BD59-A6C34878D82A}">
                    <a16:rowId xmlns:a16="http://schemas.microsoft.com/office/drawing/2014/main" val="3953887333"/>
                  </a:ext>
                </a:extLst>
              </a:tr>
              <a:tr h="0">
                <a:tc>
                  <a:txBody>
                    <a:bodyPr/>
                    <a:lstStyle/>
                    <a:p>
                      <a:pPr algn="r" fontAlgn="ctr"/>
                      <a:r>
                        <a:rPr lang="en-US">
                          <a:effectLst/>
                        </a:rPr>
                        <a:t>14</a:t>
                      </a:r>
                    </a:p>
                  </a:txBody>
                  <a:tcPr anchor="ctr">
                    <a:lnL>
                      <a:noFill/>
                    </a:lnL>
                    <a:lnR>
                      <a:noFill/>
                    </a:lnR>
                    <a:lnT>
                      <a:noFill/>
                    </a:lnT>
                    <a:lnB>
                      <a:noFill/>
                    </a:lnB>
                  </a:tcPr>
                </a:tc>
                <a:tc>
                  <a:txBody>
                    <a:bodyPr/>
                    <a:lstStyle/>
                    <a:p>
                      <a:pPr algn="r" fontAlgn="ctr"/>
                      <a:r>
                        <a:rPr lang="en-US">
                          <a:effectLst/>
                        </a:rPr>
                        <a:t>Success (drone ship)</a:t>
                      </a:r>
                    </a:p>
                  </a:txBody>
                  <a:tcPr anchor="ctr">
                    <a:lnL>
                      <a:noFill/>
                    </a:lnL>
                    <a:lnR>
                      <a:noFill/>
                    </a:lnR>
                    <a:lnT>
                      <a:noFill/>
                    </a:lnT>
                    <a:lnB>
                      <a:noFill/>
                    </a:lnB>
                  </a:tcPr>
                </a:tc>
                <a:extLst>
                  <a:ext uri="{0D108BD9-81ED-4DB2-BD59-A6C34878D82A}">
                    <a16:rowId xmlns:a16="http://schemas.microsoft.com/office/drawing/2014/main" val="2433617988"/>
                  </a:ext>
                </a:extLst>
              </a:tr>
              <a:tr h="0">
                <a:tc>
                  <a:txBody>
                    <a:bodyPr/>
                    <a:lstStyle/>
                    <a:p>
                      <a:pPr algn="r" fontAlgn="ctr"/>
                      <a:r>
                        <a:rPr lang="en-US">
                          <a:effectLst/>
                        </a:rPr>
                        <a:t>22</a:t>
                      </a:r>
                    </a:p>
                  </a:txBody>
                  <a:tcPr anchor="ctr">
                    <a:lnL>
                      <a:noFill/>
                    </a:lnL>
                    <a:lnR>
                      <a:noFill/>
                    </a:lnR>
                    <a:lnT>
                      <a:noFill/>
                    </a:lnT>
                    <a:lnB>
                      <a:noFill/>
                    </a:lnB>
                  </a:tcPr>
                </a:tc>
                <a:tc>
                  <a:txBody>
                    <a:bodyPr/>
                    <a:lstStyle/>
                    <a:p>
                      <a:pPr algn="r" fontAlgn="ctr"/>
                      <a:r>
                        <a:rPr lang="en-US">
                          <a:effectLst/>
                        </a:rPr>
                        <a:t>No attempt</a:t>
                      </a:r>
                    </a:p>
                  </a:txBody>
                  <a:tcPr anchor="ctr">
                    <a:lnL>
                      <a:noFill/>
                    </a:lnL>
                    <a:lnR>
                      <a:noFill/>
                    </a:lnR>
                    <a:lnT>
                      <a:noFill/>
                    </a:lnT>
                    <a:lnB>
                      <a:noFill/>
                    </a:lnB>
                  </a:tcPr>
                </a:tc>
                <a:extLst>
                  <a:ext uri="{0D108BD9-81ED-4DB2-BD59-A6C34878D82A}">
                    <a16:rowId xmlns:a16="http://schemas.microsoft.com/office/drawing/2014/main" val="2065238817"/>
                  </a:ext>
                </a:extLst>
              </a:tr>
              <a:tr h="0">
                <a:tc>
                  <a:txBody>
                    <a:bodyPr/>
                    <a:lstStyle/>
                    <a:p>
                      <a:pPr algn="r" fontAlgn="ctr"/>
                      <a:r>
                        <a:rPr lang="en-US">
                          <a:effectLst/>
                        </a:rPr>
                        <a:t>38</a:t>
                      </a:r>
                    </a:p>
                  </a:txBody>
                  <a:tcPr anchor="ctr">
                    <a:lnL>
                      <a:noFill/>
                    </a:lnL>
                    <a:lnR>
                      <a:noFill/>
                    </a:lnR>
                    <a:lnT>
                      <a:noFill/>
                    </a:lnT>
                    <a:lnB>
                      <a:noFill/>
                    </a:lnB>
                  </a:tcPr>
                </a:tc>
                <a:tc>
                  <a:txBody>
                    <a:bodyPr/>
                    <a:lstStyle/>
                    <a:p>
                      <a:pPr algn="r" fontAlgn="ctr"/>
                      <a:r>
                        <a:rPr lang="en-US" dirty="0">
                          <a:effectLst/>
                        </a:rPr>
                        <a:t>Success</a:t>
                      </a:r>
                    </a:p>
                  </a:txBody>
                  <a:tcPr anchor="ctr">
                    <a:lnL>
                      <a:noFill/>
                    </a:lnL>
                    <a:lnR>
                      <a:noFill/>
                    </a:lnR>
                    <a:lnT>
                      <a:noFill/>
                    </a:lnT>
                    <a:lnB>
                      <a:noFill/>
                    </a:lnB>
                  </a:tcPr>
                </a:tc>
                <a:extLst>
                  <a:ext uri="{0D108BD9-81ED-4DB2-BD59-A6C34878D82A}">
                    <a16:rowId xmlns:a16="http://schemas.microsoft.com/office/drawing/2014/main" val="3038324392"/>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840141"/>
            <a:ext cx="9745589" cy="95841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Here we can see that there is one launch site (VAFB SLC-4E) in California west of LA and the other three launch sites are on the east coast of </a:t>
            </a:r>
            <a:r>
              <a:rPr lang="en-US" sz="2200" dirty="0" err="1">
                <a:solidFill>
                  <a:schemeClr val="accent3">
                    <a:lumMod val="25000"/>
                  </a:schemeClr>
                </a:solidFill>
                <a:latin typeface="Abadi"/>
              </a:rPr>
              <a:t>Floriday</a:t>
            </a:r>
            <a:r>
              <a:rPr lang="en-US" sz="2200" dirty="0">
                <a:solidFill>
                  <a:schemeClr val="accent3">
                    <a:lumMod val="25000"/>
                  </a:schemeClr>
                </a:solidFill>
                <a:latin typeface="Abadi"/>
              </a:rPr>
              <a: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Launch Sites</a:t>
            </a:r>
          </a:p>
        </p:txBody>
      </p:sp>
      <p:pic>
        <p:nvPicPr>
          <p:cNvPr id="6" name="Picture 5" descr="A picture containing map, atlas, text&#10;&#10;Description automatically generated">
            <a:extLst>
              <a:ext uri="{FF2B5EF4-FFF2-40B4-BE49-F238E27FC236}">
                <a16:creationId xmlns:a16="http://schemas.microsoft.com/office/drawing/2014/main" id="{9069C3F8-F76D-AD60-EC4A-A7707057FD92}"/>
              </a:ext>
            </a:extLst>
          </p:cNvPr>
          <p:cNvPicPr>
            <a:picLocks noChangeAspect="1"/>
          </p:cNvPicPr>
          <p:nvPr/>
        </p:nvPicPr>
        <p:blipFill>
          <a:blip r:embed="rId3"/>
          <a:stretch>
            <a:fillRect/>
          </a:stretch>
        </p:blipFill>
        <p:spPr>
          <a:xfrm>
            <a:off x="0" y="1619530"/>
            <a:ext cx="12192000" cy="361894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47162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map shows successful and </a:t>
            </a:r>
            <a:r>
              <a:rPr lang="en-US" sz="2200" dirty="0" err="1">
                <a:solidFill>
                  <a:schemeClr val="accent3">
                    <a:lumMod val="25000"/>
                  </a:schemeClr>
                </a:solidFill>
                <a:latin typeface="Abadi"/>
              </a:rPr>
              <a:t>unsucesful</a:t>
            </a:r>
            <a:r>
              <a:rPr lang="en-US" sz="2200" dirty="0">
                <a:solidFill>
                  <a:schemeClr val="accent3">
                    <a:lumMod val="25000"/>
                  </a:schemeClr>
                </a:solidFill>
                <a:latin typeface="Abadi"/>
              </a:rPr>
              <a:t> launches for two of the Florida launches sites (CCAFS LC-40 and CCAFS SLC-40)</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a:t>
            </a:r>
          </a:p>
        </p:txBody>
      </p:sp>
      <p:pic>
        <p:nvPicPr>
          <p:cNvPr id="4" name="Picture 3" descr="A picture containing diagram, drawing, child art, map&#10;&#10;Description automatically generated">
            <a:extLst>
              <a:ext uri="{FF2B5EF4-FFF2-40B4-BE49-F238E27FC236}">
                <a16:creationId xmlns:a16="http://schemas.microsoft.com/office/drawing/2014/main" id="{C1EAA08C-B04E-6788-1614-4C84E7194D8C}"/>
              </a:ext>
            </a:extLst>
          </p:cNvPr>
          <p:cNvPicPr>
            <a:picLocks noChangeAspect="1"/>
          </p:cNvPicPr>
          <p:nvPr/>
        </p:nvPicPr>
        <p:blipFill>
          <a:blip r:embed="rId3"/>
          <a:stretch>
            <a:fillRect/>
          </a:stretch>
        </p:blipFill>
        <p:spPr>
          <a:xfrm>
            <a:off x="6526324" y="1825625"/>
            <a:ext cx="4759287" cy="401868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5067372"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map shows that site VAFB SLC-4E is very close both to the coast and to a train line.</a:t>
            </a:r>
          </a:p>
          <a:p>
            <a:pPr>
              <a:lnSpc>
                <a:spcPct val="100000"/>
              </a:lnSpc>
              <a:spcBef>
                <a:spcPts val="1400"/>
              </a:spcBef>
            </a:pPr>
            <a:r>
              <a:rPr lang="en-US" sz="2200" dirty="0">
                <a:solidFill>
                  <a:schemeClr val="accent3">
                    <a:lumMod val="25000"/>
                  </a:schemeClr>
                </a:solidFill>
                <a:latin typeface="Abadi"/>
              </a:rPr>
              <a:t>It is moderately close (under 15 kilometers) to a small city (Lompoc) and to a major highway.</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Characteristics</a:t>
            </a:r>
          </a:p>
        </p:txBody>
      </p:sp>
      <p:pic>
        <p:nvPicPr>
          <p:cNvPr id="4" name="Picture 3" descr="A picture containing map, text, atlas&#10;&#10;Description automatically generated">
            <a:extLst>
              <a:ext uri="{FF2B5EF4-FFF2-40B4-BE49-F238E27FC236}">
                <a16:creationId xmlns:a16="http://schemas.microsoft.com/office/drawing/2014/main" id="{C9B1604E-E882-8EAF-1B97-0B72D5D79D71}"/>
              </a:ext>
            </a:extLst>
          </p:cNvPr>
          <p:cNvPicPr>
            <a:picLocks noChangeAspect="1"/>
          </p:cNvPicPr>
          <p:nvPr/>
        </p:nvPicPr>
        <p:blipFill>
          <a:blip r:embed="rId3"/>
          <a:stretch>
            <a:fillRect/>
          </a:stretch>
        </p:blipFill>
        <p:spPr>
          <a:xfrm>
            <a:off x="6096000" y="1950027"/>
            <a:ext cx="6038850" cy="383540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63333" y="5507795"/>
            <a:ext cx="11865334" cy="103555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shows which launch sites had the greatest share of successful launches. Site KSC LC-39A has the most successful launches of any launch site.</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Successes by Launch Site</a:t>
            </a:r>
          </a:p>
        </p:txBody>
      </p:sp>
      <p:pic>
        <p:nvPicPr>
          <p:cNvPr id="4" name="Picture 3" descr="A picture containing text, screenshot, diagram, font&#10;&#10;Description automatically generated">
            <a:extLst>
              <a:ext uri="{FF2B5EF4-FFF2-40B4-BE49-F238E27FC236}">
                <a16:creationId xmlns:a16="http://schemas.microsoft.com/office/drawing/2014/main" id="{0541A7F5-75F9-932A-0181-9399D18E4E7B}"/>
              </a:ext>
            </a:extLst>
          </p:cNvPr>
          <p:cNvPicPr>
            <a:picLocks noChangeAspect="1"/>
          </p:cNvPicPr>
          <p:nvPr/>
        </p:nvPicPr>
        <p:blipFill>
          <a:blip r:embed="rId3"/>
          <a:stretch>
            <a:fillRect/>
          </a:stretch>
        </p:blipFill>
        <p:spPr>
          <a:xfrm>
            <a:off x="124691" y="2017094"/>
            <a:ext cx="11942618" cy="282381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2"/>
            <a:ext cx="7834008" cy="28616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has been launching rockets for almost 15 years. Understanding it’s successes and failures is crucial improving consumer space travel.</a:t>
            </a:r>
          </a:p>
          <a:p>
            <a:pPr>
              <a:spcBef>
                <a:spcPts val="1400"/>
              </a:spcBef>
            </a:pPr>
            <a:r>
              <a:rPr lang="en-US" sz="2200" dirty="0">
                <a:solidFill>
                  <a:schemeClr val="accent3">
                    <a:lumMod val="25000"/>
                  </a:schemeClr>
                </a:solidFill>
                <a:latin typeface="Abadi" panose="020B0604020104020204" pitchFamily="34" charset="0"/>
              </a:rPr>
              <a:t>This projects seeks to answer several questions:</a:t>
            </a:r>
          </a:p>
          <a:p>
            <a:pPr lvl="1">
              <a:spcBef>
                <a:spcPts val="1400"/>
              </a:spcBef>
            </a:pPr>
            <a:r>
              <a:rPr lang="en-US" sz="1800" dirty="0">
                <a:solidFill>
                  <a:schemeClr val="accent3">
                    <a:lumMod val="25000"/>
                  </a:schemeClr>
                </a:solidFill>
                <a:latin typeface="Abadi" panose="020B0604020104020204" pitchFamily="34" charset="0"/>
              </a:rPr>
              <a:t>What makes a rocket launch successful?</a:t>
            </a:r>
          </a:p>
          <a:p>
            <a:pPr lvl="1">
              <a:spcBef>
                <a:spcPts val="1400"/>
              </a:spcBef>
            </a:pPr>
            <a:r>
              <a:rPr lang="en-US" sz="1800" dirty="0">
                <a:solidFill>
                  <a:schemeClr val="accent3">
                    <a:lumMod val="25000"/>
                  </a:schemeClr>
                </a:solidFill>
                <a:latin typeface="Abadi" panose="020B0604020104020204" pitchFamily="34" charset="0"/>
              </a:rPr>
              <a:t>Where are successful launches located?</a:t>
            </a:r>
          </a:p>
          <a:p>
            <a:pPr lvl="1">
              <a:spcBef>
                <a:spcPts val="1400"/>
              </a:spcBef>
            </a:pPr>
            <a:r>
              <a:rPr lang="en-US" sz="1800" dirty="0">
                <a:solidFill>
                  <a:schemeClr val="accent3">
                    <a:lumMod val="25000"/>
                  </a:schemeClr>
                </a:solidFill>
                <a:latin typeface="Abadi" panose="020B0604020104020204" pitchFamily="34" charset="0"/>
              </a:rPr>
              <a:t>What tools can we use to make sure more launches are successful in the future?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CCAFS SLC-4</a:t>
            </a:r>
          </a:p>
        </p:txBody>
      </p:sp>
      <p:pic>
        <p:nvPicPr>
          <p:cNvPr id="7" name="Picture 6" descr="A blue and red circle with black text&#10;&#10;Description automatically generated with low confidence">
            <a:extLst>
              <a:ext uri="{FF2B5EF4-FFF2-40B4-BE49-F238E27FC236}">
                <a16:creationId xmlns:a16="http://schemas.microsoft.com/office/drawing/2014/main" id="{1D07ECF8-DF8D-9022-A38C-B1D12128B394}"/>
              </a:ext>
            </a:extLst>
          </p:cNvPr>
          <p:cNvPicPr>
            <a:picLocks noChangeAspect="1"/>
          </p:cNvPicPr>
          <p:nvPr/>
        </p:nvPicPr>
        <p:blipFill>
          <a:blip r:embed="rId3"/>
          <a:stretch>
            <a:fillRect/>
          </a:stretch>
        </p:blipFill>
        <p:spPr>
          <a:xfrm>
            <a:off x="0" y="1430556"/>
            <a:ext cx="12192000" cy="3027068"/>
          </a:xfrm>
          <a:prstGeom prst="rect">
            <a:avLst/>
          </a:prstGeom>
        </p:spPr>
      </p:pic>
      <p:sp>
        <p:nvSpPr>
          <p:cNvPr id="9" name="TextBox 8">
            <a:extLst>
              <a:ext uri="{FF2B5EF4-FFF2-40B4-BE49-F238E27FC236}">
                <a16:creationId xmlns:a16="http://schemas.microsoft.com/office/drawing/2014/main" id="{08DFAE6F-0999-2EEA-F485-876C61A989EB}"/>
              </a:ext>
            </a:extLst>
          </p:cNvPr>
          <p:cNvSpPr txBox="1"/>
          <p:nvPr/>
        </p:nvSpPr>
        <p:spPr>
          <a:xfrm>
            <a:off x="503382" y="4913745"/>
            <a:ext cx="9578109" cy="646331"/>
          </a:xfrm>
          <a:prstGeom prst="rect">
            <a:avLst/>
          </a:prstGeom>
          <a:noFill/>
        </p:spPr>
        <p:txBody>
          <a:bodyPr wrap="square" rtlCol="0">
            <a:spAutoFit/>
          </a:bodyPr>
          <a:lstStyle/>
          <a:p>
            <a:r>
              <a:rPr lang="en-US" dirty="0"/>
              <a:t>This </a:t>
            </a:r>
            <a:r>
              <a:rPr lang="en-US" dirty="0" err="1"/>
              <a:t>piechart</a:t>
            </a:r>
            <a:r>
              <a:rPr lang="en-US" dirty="0"/>
              <a:t> shows that Site CCAFS SLC-40 had a more unsuccessful launches (57.1 %) than successful launches (42.9%).</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731163"/>
            <a:ext cx="10414662" cy="445799"/>
          </a:xfrm>
          <a:prstGeom prst="rect">
            <a:avLst/>
          </a:prstGeom>
        </p:spPr>
        <p:txBody>
          <a:bodyPr lIns="91440" tIns="45720" rIns="91440" bIns="45720" anchor="t">
            <a:normAutofit fontScale="850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bottom scatter plot shows the various successes and failures for different booster versions.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 success rates.</a:t>
            </a:r>
          </a:p>
        </p:txBody>
      </p:sp>
      <p:pic>
        <p:nvPicPr>
          <p:cNvPr id="7" name="Picture 6" descr="A screenshot of a graph&#10;&#10;Description automatically generated with low confidence">
            <a:extLst>
              <a:ext uri="{FF2B5EF4-FFF2-40B4-BE49-F238E27FC236}">
                <a16:creationId xmlns:a16="http://schemas.microsoft.com/office/drawing/2014/main" id="{08D858E7-2CB1-3515-9794-9E44F673E575}"/>
              </a:ext>
            </a:extLst>
          </p:cNvPr>
          <p:cNvPicPr>
            <a:picLocks noChangeAspect="1"/>
          </p:cNvPicPr>
          <p:nvPr/>
        </p:nvPicPr>
        <p:blipFill>
          <a:blip r:embed="rId3"/>
          <a:stretch>
            <a:fillRect/>
          </a:stretch>
        </p:blipFill>
        <p:spPr>
          <a:xfrm>
            <a:off x="0" y="1382110"/>
            <a:ext cx="12192000" cy="428901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Log, SVM, and KNN all performed similarly. Decision Tree was the worst performing model.</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picture containing screenshot, rectangle, text, colorfulness&#10;&#10;Description automatically generated">
            <a:extLst>
              <a:ext uri="{FF2B5EF4-FFF2-40B4-BE49-F238E27FC236}">
                <a16:creationId xmlns:a16="http://schemas.microsoft.com/office/drawing/2014/main" id="{783F791E-07E9-C21E-68F0-7F6B25060F55}"/>
              </a:ext>
            </a:extLst>
          </p:cNvPr>
          <p:cNvPicPr>
            <a:picLocks noChangeAspect="1"/>
          </p:cNvPicPr>
          <p:nvPr/>
        </p:nvPicPr>
        <p:blipFill>
          <a:blip r:embed="rId4"/>
          <a:stretch>
            <a:fillRect/>
          </a:stretch>
        </p:blipFill>
        <p:spPr>
          <a:xfrm>
            <a:off x="6180570" y="1737880"/>
            <a:ext cx="5695950" cy="401955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05813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the confusion matrix for the KNN classification model. It predicts launches that landed correctly. It incorrectly predicts some launches that did not land would land.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picture containing text, screenshot, diagram, rectangle&#10;&#10;Description automatically generated">
            <a:extLst>
              <a:ext uri="{FF2B5EF4-FFF2-40B4-BE49-F238E27FC236}">
                <a16:creationId xmlns:a16="http://schemas.microsoft.com/office/drawing/2014/main" id="{C3A54332-58D3-BB00-4232-4AEDE698CB5C}"/>
              </a:ext>
            </a:extLst>
          </p:cNvPr>
          <p:cNvPicPr>
            <a:picLocks noChangeAspect="1"/>
          </p:cNvPicPr>
          <p:nvPr/>
        </p:nvPicPr>
        <p:blipFill>
          <a:blip r:embed="rId3"/>
          <a:stretch>
            <a:fillRect/>
          </a:stretch>
        </p:blipFill>
        <p:spPr>
          <a:xfrm>
            <a:off x="6254750" y="1845469"/>
            <a:ext cx="5937250" cy="423545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7168644" cy="4351338"/>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has had a number of launches over the past decade+</a:t>
            </a:r>
          </a:p>
          <a:p>
            <a:pPr>
              <a:lnSpc>
                <a:spcPct val="100000"/>
              </a:lnSpc>
              <a:spcBef>
                <a:spcPts val="1400"/>
              </a:spcBef>
            </a:pPr>
            <a:r>
              <a:rPr lang="en-US" sz="2200" dirty="0">
                <a:solidFill>
                  <a:schemeClr val="accent3">
                    <a:lumMod val="25000"/>
                  </a:schemeClr>
                </a:solidFill>
                <a:latin typeface="Abadi" panose="020B0604020104020204" pitchFamily="34" charset="0"/>
              </a:rPr>
              <a:t>The success of these launches has improved over time</a:t>
            </a:r>
          </a:p>
          <a:p>
            <a:pPr>
              <a:lnSpc>
                <a:spcPct val="100000"/>
              </a:lnSpc>
              <a:spcBef>
                <a:spcPts val="1400"/>
              </a:spcBef>
            </a:pPr>
            <a:r>
              <a:rPr lang="en-US" sz="2200" dirty="0">
                <a:solidFill>
                  <a:schemeClr val="accent3">
                    <a:lumMod val="25000"/>
                  </a:schemeClr>
                </a:solidFill>
                <a:latin typeface="Abadi" panose="020B0604020104020204" pitchFamily="34" charset="0"/>
              </a:rPr>
              <a:t>In this report, we have shown characteristics that correlate with successful landings</a:t>
            </a:r>
          </a:p>
          <a:p>
            <a:pPr>
              <a:lnSpc>
                <a:spcPct val="100000"/>
              </a:lnSpc>
              <a:spcBef>
                <a:spcPts val="1400"/>
              </a:spcBef>
            </a:pPr>
            <a:r>
              <a:rPr lang="en-US" sz="2200" dirty="0">
                <a:solidFill>
                  <a:schemeClr val="accent3">
                    <a:lumMod val="25000"/>
                  </a:schemeClr>
                </a:solidFill>
                <a:latin typeface="Abadi" panose="020B0604020104020204" pitchFamily="34" charset="0"/>
              </a:rPr>
              <a:t>Hopefully by showing which characteristics contribute to successful launches, we can improve the proportion of successful launches even more.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Python notebooks used for this analysis: </a:t>
            </a:r>
            <a:r>
              <a:rPr lang="en-US" sz="2200" dirty="0">
                <a:solidFill>
                  <a:schemeClr val="accent3">
                    <a:lumMod val="25000"/>
                  </a:schemeClr>
                </a:solidFill>
                <a:latin typeface="Abadi" panose="020B0604020104020204" pitchFamily="34" charset="0"/>
                <a:hlinkClick r:id="rId4"/>
              </a:rPr>
              <a:t>https://github.com/gregsasso/Final-Project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Sample SQL query: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COUNT(*),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GROUP BY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ORDER BY COUNT(</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Sample python code: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1400" dirty="0" err="1">
                <a:solidFill>
                  <a:schemeClr val="accent3">
                    <a:lumMod val="25000"/>
                  </a:schemeClr>
                </a:solidFill>
                <a:latin typeface="Abadi" panose="020B0604020104020204" pitchFamily="34" charset="0"/>
              </a:rPr>
              <a:t>df_year</a:t>
            </a:r>
            <a:r>
              <a:rPr lang="en-US" sz="1400" dirty="0">
                <a:solidFill>
                  <a:schemeClr val="accent3">
                    <a:lumMod val="25000"/>
                  </a:schemeClr>
                </a:solidFill>
                <a:latin typeface="Abadi" panose="020B0604020104020204" pitchFamily="34" charset="0"/>
              </a:rPr>
              <a:t> = </a:t>
            </a:r>
            <a:r>
              <a:rPr lang="en-US" sz="1400" dirty="0" err="1">
                <a:solidFill>
                  <a:schemeClr val="accent3">
                    <a:lumMod val="25000"/>
                  </a:schemeClr>
                </a:solidFill>
                <a:latin typeface="Abadi" panose="020B0604020104020204" pitchFamily="34" charset="0"/>
              </a:rPr>
              <a:t>df.groupby</a:t>
            </a:r>
            <a:r>
              <a:rPr lang="en-US" sz="1400" dirty="0">
                <a:solidFill>
                  <a:schemeClr val="accent3">
                    <a:lumMod val="25000"/>
                  </a:schemeClr>
                </a:solidFill>
                <a:latin typeface="Abadi" panose="020B0604020104020204" pitchFamily="34" charset="0"/>
              </a:rPr>
              <a:t>(</a:t>
            </a:r>
            <a:r>
              <a:rPr lang="en-US" sz="1400" dirty="0" err="1">
                <a:solidFill>
                  <a:schemeClr val="accent3">
                    <a:lumMod val="25000"/>
                  </a:schemeClr>
                </a:solidFill>
                <a:latin typeface="Abadi" panose="020B0604020104020204" pitchFamily="34" charset="0"/>
              </a:rPr>
              <a:t>df</a:t>
            </a:r>
            <a:r>
              <a:rPr lang="en-US" sz="1400" dirty="0">
                <a:solidFill>
                  <a:schemeClr val="accent3">
                    <a:lumMod val="25000"/>
                  </a:schemeClr>
                </a:solidFill>
                <a:latin typeface="Abadi" panose="020B0604020104020204" pitchFamily="34" charset="0"/>
              </a:rPr>
              <a:t>['Year'], </a:t>
            </a:r>
            <a:r>
              <a:rPr lang="en-US" sz="1400" dirty="0" err="1">
                <a:solidFill>
                  <a:schemeClr val="accent3">
                    <a:lumMod val="25000"/>
                  </a:schemeClr>
                </a:solidFill>
                <a:latin typeface="Abadi" panose="020B0604020104020204" pitchFamily="34" charset="0"/>
              </a:rPr>
              <a:t>as_index</a:t>
            </a:r>
            <a:r>
              <a:rPr lang="en-US" sz="1400" dirty="0">
                <a:solidFill>
                  <a:schemeClr val="accent3">
                    <a:lumMod val="25000"/>
                  </a:schemeClr>
                </a:solidFill>
                <a:latin typeface="Abadi" panose="020B0604020104020204" pitchFamily="34" charset="0"/>
              </a:rPr>
              <a:t>=False).mean()</a:t>
            </a:r>
          </a:p>
          <a:p>
            <a:pPr marL="914400" lvl="2" indent="0">
              <a:lnSpc>
                <a:spcPct val="100000"/>
              </a:lnSpc>
              <a:spcBef>
                <a:spcPts val="1400"/>
              </a:spcBef>
              <a:buNone/>
            </a:pPr>
            <a:r>
              <a:rPr lang="en-US" sz="1400" dirty="0">
                <a:solidFill>
                  <a:schemeClr val="accent3">
                    <a:lumMod val="25000"/>
                  </a:schemeClr>
                </a:solidFill>
                <a:latin typeface="Abadi" panose="020B0604020104020204" pitchFamily="34" charset="0"/>
              </a:rPr>
              <a:t>#df_orbit</a:t>
            </a:r>
          </a:p>
          <a:p>
            <a:pPr marL="914400" lvl="2" indent="0">
              <a:lnSpc>
                <a:spcPct val="100000"/>
              </a:lnSpc>
              <a:spcBef>
                <a:spcPts val="1400"/>
              </a:spcBef>
              <a:buNone/>
            </a:pPr>
            <a:r>
              <a:rPr lang="en-US" sz="1400" dirty="0" err="1">
                <a:solidFill>
                  <a:schemeClr val="accent3">
                    <a:lumMod val="25000"/>
                  </a:schemeClr>
                </a:solidFill>
                <a:latin typeface="Abadi" panose="020B0604020104020204" pitchFamily="34" charset="0"/>
              </a:rPr>
              <a:t>sns.lineplot</a:t>
            </a:r>
            <a:r>
              <a:rPr lang="en-US" sz="1400" dirty="0">
                <a:solidFill>
                  <a:schemeClr val="accent3">
                    <a:lumMod val="25000"/>
                  </a:schemeClr>
                </a:solidFill>
                <a:latin typeface="Abadi" panose="020B0604020104020204" pitchFamily="34" charset="0"/>
              </a:rPr>
              <a:t>(x="Year", y="Class", data=</a:t>
            </a:r>
            <a:r>
              <a:rPr lang="en-US" sz="1400" dirty="0" err="1">
                <a:solidFill>
                  <a:schemeClr val="accent3">
                    <a:lumMod val="25000"/>
                  </a:schemeClr>
                </a:solidFill>
                <a:latin typeface="Abadi" panose="020B0604020104020204" pitchFamily="34" charset="0"/>
              </a:rPr>
              <a:t>df_year</a:t>
            </a:r>
            <a:r>
              <a:rPr lang="en-US" sz="1400" dirty="0">
                <a:solidFill>
                  <a:schemeClr val="accent3">
                    <a:lumMod val="25000"/>
                  </a:schemeClr>
                </a:solidFill>
                <a:latin typeface="Abadi" panose="020B0604020104020204" pitchFamily="34" charset="0"/>
              </a:rPr>
              <a:t>)</a:t>
            </a:r>
          </a:p>
          <a:p>
            <a:pPr marL="914400" lvl="2" indent="0">
              <a:lnSpc>
                <a:spcPct val="100000"/>
              </a:lnSpc>
              <a:spcBef>
                <a:spcPts val="1400"/>
              </a:spcBef>
              <a:buNone/>
            </a:pPr>
            <a:r>
              <a:rPr lang="en-US" sz="1400" dirty="0" err="1">
                <a:solidFill>
                  <a:schemeClr val="accent3">
                    <a:lumMod val="25000"/>
                  </a:schemeClr>
                </a:solidFill>
                <a:latin typeface="Abadi" panose="020B0604020104020204" pitchFamily="34" charset="0"/>
              </a:rPr>
              <a:t>plt.xlabel</a:t>
            </a:r>
            <a:r>
              <a:rPr lang="en-US" sz="1400" dirty="0">
                <a:solidFill>
                  <a:schemeClr val="accent3">
                    <a:lumMod val="25000"/>
                  </a:schemeClr>
                </a:solidFill>
                <a:latin typeface="Abadi" panose="020B0604020104020204" pitchFamily="34" charset="0"/>
              </a:rPr>
              <a:t>("Year", </a:t>
            </a:r>
            <a:r>
              <a:rPr lang="en-US" sz="1400" dirty="0" err="1">
                <a:solidFill>
                  <a:schemeClr val="accent3">
                    <a:lumMod val="25000"/>
                  </a:schemeClr>
                </a:solidFill>
                <a:latin typeface="Abadi" panose="020B0604020104020204" pitchFamily="34" charset="0"/>
              </a:rPr>
              <a:t>fontsize</a:t>
            </a:r>
            <a:r>
              <a:rPr lang="en-US" sz="1400" dirty="0">
                <a:solidFill>
                  <a:schemeClr val="accent3">
                    <a:lumMod val="25000"/>
                  </a:schemeClr>
                </a:solidFill>
                <a:latin typeface="Abadi" panose="020B0604020104020204" pitchFamily="34" charset="0"/>
              </a:rPr>
              <a:t>=10)</a:t>
            </a:r>
          </a:p>
          <a:p>
            <a:pPr marL="914400" lvl="2" indent="0">
              <a:lnSpc>
                <a:spcPct val="100000"/>
              </a:lnSpc>
              <a:spcBef>
                <a:spcPts val="1400"/>
              </a:spcBef>
              <a:buNone/>
            </a:pPr>
            <a:r>
              <a:rPr lang="en-US" sz="1400" dirty="0" err="1">
                <a:solidFill>
                  <a:schemeClr val="accent3">
                    <a:lumMod val="25000"/>
                  </a:schemeClr>
                </a:solidFill>
                <a:latin typeface="Abadi" panose="020B0604020104020204" pitchFamily="34" charset="0"/>
              </a:rPr>
              <a:t>plt.ylabel</a:t>
            </a:r>
            <a:r>
              <a:rPr lang="en-US" sz="1400" dirty="0">
                <a:solidFill>
                  <a:schemeClr val="accent3">
                    <a:lumMod val="25000"/>
                  </a:schemeClr>
                </a:solidFill>
                <a:latin typeface="Abadi" panose="020B0604020104020204" pitchFamily="34" charset="0"/>
              </a:rPr>
              <a:t>("Avg Class", </a:t>
            </a:r>
            <a:r>
              <a:rPr lang="en-US" sz="1400" dirty="0" err="1">
                <a:solidFill>
                  <a:schemeClr val="accent3">
                    <a:lumMod val="25000"/>
                  </a:schemeClr>
                </a:solidFill>
                <a:latin typeface="Abadi" panose="020B0604020104020204" pitchFamily="34" charset="0"/>
              </a:rPr>
              <a:t>fontsize</a:t>
            </a:r>
            <a:r>
              <a:rPr lang="en-US" sz="1400" dirty="0">
                <a:solidFill>
                  <a:schemeClr val="accent3">
                    <a:lumMod val="25000"/>
                  </a:schemeClr>
                </a:solidFill>
                <a:latin typeface="Abadi" panose="020B0604020104020204" pitchFamily="34" charset="0"/>
              </a:rPr>
              <a:t>=10)</a:t>
            </a:r>
          </a:p>
          <a:p>
            <a:pPr marL="914400" lvl="2" indent="0">
              <a:lnSpc>
                <a:spcPct val="100000"/>
              </a:lnSpc>
              <a:spcBef>
                <a:spcPts val="1400"/>
              </a:spcBef>
              <a:buNone/>
            </a:pPr>
            <a:r>
              <a:rPr lang="en-US" sz="1400" dirty="0" err="1">
                <a:solidFill>
                  <a:schemeClr val="accent3">
                    <a:lumMod val="25000"/>
                  </a:schemeClr>
                </a:solidFill>
                <a:latin typeface="Abadi" panose="020B0604020104020204" pitchFamily="34" charset="0"/>
              </a:rPr>
              <a:t>plt.show</a:t>
            </a:r>
            <a:r>
              <a:rPr lang="en-US" sz="1400" dirty="0">
                <a:solidFill>
                  <a:schemeClr val="accent3">
                    <a:lumMod val="25000"/>
                  </a:schemeClr>
                </a:solidFill>
                <a:latin typeface="Abadi" panose="020B0604020104020204" pitchFamily="34" charset="0"/>
              </a:rPr>
              <a: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Collected data on </a:t>
            </a:r>
            <a:r>
              <a:rPr lang="en-US" sz="7600" dirty="0" err="1">
                <a:solidFill>
                  <a:schemeClr val="bg2">
                    <a:lumMod val="50000"/>
                  </a:schemeClr>
                </a:solidFill>
                <a:latin typeface="Abadi"/>
              </a:rPr>
              <a:t>Spacex</a:t>
            </a:r>
            <a:r>
              <a:rPr lang="en-US" sz="7600" dirty="0">
                <a:solidFill>
                  <a:schemeClr val="bg2">
                    <a:lumMod val="50000"/>
                  </a:schemeClr>
                </a:solidFill>
                <a:latin typeface="Abadi"/>
              </a:rPr>
              <a:t> launches by accessing the </a:t>
            </a:r>
            <a:r>
              <a:rPr lang="en-US" sz="7600" dirty="0" err="1">
                <a:solidFill>
                  <a:schemeClr val="bg2">
                    <a:lumMod val="50000"/>
                  </a:schemeClr>
                </a:solidFill>
                <a:latin typeface="Abadi"/>
              </a:rPr>
              <a:t>Spacex</a:t>
            </a:r>
            <a:r>
              <a:rPr lang="en-US" sz="7600" dirty="0">
                <a:solidFill>
                  <a:schemeClr val="bg2">
                    <a:lumMod val="50000"/>
                  </a:schemeClr>
                </a:solidFill>
                <a:latin typeface="Abadi"/>
              </a:rPr>
              <a:t> ap and scraping the Falcon 9 Wikipedia page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Classified landing outcomes as successful or not successful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Used Scikit-learn to choose optimal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I worked with two data sets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collected from the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API.</a:t>
            </a:r>
          </a:p>
          <a:p>
            <a:pPr lvl="2">
              <a:lnSpc>
                <a:spcPct val="100000"/>
              </a:lnSpc>
              <a:spcBef>
                <a:spcPts val="1400"/>
              </a:spcBef>
            </a:pPr>
            <a:r>
              <a:rPr lang="en-US" sz="1400" dirty="0">
                <a:solidFill>
                  <a:schemeClr val="accent3">
                    <a:lumMod val="25000"/>
                  </a:schemeClr>
                </a:solidFill>
                <a:latin typeface="Abadi" panose="020B0604020104020204" pitchFamily="34" charset="0"/>
              </a:rPr>
              <a:t>Accessed multiple CSVs and merged them together to create the core </a:t>
            </a:r>
            <a:r>
              <a:rPr lang="en-US" sz="1400" dirty="0" err="1">
                <a:solidFill>
                  <a:schemeClr val="accent3">
                    <a:lumMod val="25000"/>
                  </a:schemeClr>
                </a:solidFill>
                <a:latin typeface="Abadi" panose="020B0604020104020204" pitchFamily="34" charset="0"/>
              </a:rPr>
              <a:t>Spacex</a:t>
            </a:r>
            <a:r>
              <a:rPr lang="en-US" sz="1400" dirty="0">
                <a:solidFill>
                  <a:schemeClr val="accent3">
                    <a:lumMod val="25000"/>
                  </a:schemeClr>
                </a:solidFill>
                <a:latin typeface="Abadi" panose="020B0604020104020204" pitchFamily="34" charset="0"/>
              </a:rPr>
              <a:t> data frame</a:t>
            </a:r>
          </a:p>
          <a:p>
            <a:pPr lvl="1">
              <a:lnSpc>
                <a:spcPct val="100000"/>
              </a:lnSpc>
              <a:spcBef>
                <a:spcPts val="1400"/>
              </a:spcBef>
            </a:pPr>
            <a:r>
              <a:rPr lang="en-US" sz="1800" dirty="0">
                <a:solidFill>
                  <a:schemeClr val="accent3">
                    <a:lumMod val="25000"/>
                  </a:schemeClr>
                </a:solidFill>
                <a:latin typeface="Abadi" panose="020B0604020104020204" pitchFamily="34" charset="0"/>
              </a:rPr>
              <a:t>Data from the Falcon 9 Wikipedia page</a:t>
            </a:r>
          </a:p>
          <a:p>
            <a:pPr lvl="2">
              <a:lnSpc>
                <a:spcPct val="100000"/>
              </a:lnSpc>
              <a:spcBef>
                <a:spcPts val="1400"/>
              </a:spcBef>
            </a:pPr>
            <a:r>
              <a:rPr lang="en-US" sz="1400" dirty="0">
                <a:solidFill>
                  <a:schemeClr val="accent3">
                    <a:lumMod val="25000"/>
                  </a:schemeClr>
                </a:solidFill>
                <a:latin typeface="Abadi" panose="020B0604020104020204" pitchFamily="34" charset="0"/>
              </a:rPr>
              <a:t>Used beautiful soup to scrape Falcon 9 data from tables on the Wikipedia page.</a:t>
            </a:r>
          </a:p>
          <a:p>
            <a:pPr marL="0" indent="0">
              <a:buNone/>
            </a:pPr>
            <a:r>
              <a:rPr lang="en-US" dirty="0"/>
              <a:t>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a:body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Create functions to get specific data</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Call data 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URL</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Transform called data to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Separate out date specific to Falcon 9</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Fix missing data by using average values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Code: </a:t>
            </a:r>
            <a:r>
              <a:rPr lang="en-US" sz="1800" dirty="0">
                <a:solidFill>
                  <a:schemeClr val="accent3">
                    <a:lumMod val="25000"/>
                  </a:schemeClr>
                </a:solidFill>
                <a:latin typeface="Abadi" panose="020B0604020104020204" pitchFamily="34" charset="0"/>
              </a:rPr>
              <a:t>https://github.com/gregsasso/Final-Project/blob/main/Data%20Collection.ipynb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ectangle 6">
            <a:extLst>
              <a:ext uri="{FF2B5EF4-FFF2-40B4-BE49-F238E27FC236}">
                <a16:creationId xmlns:a16="http://schemas.microsoft.com/office/drawing/2014/main" id="{07EE991A-4B2C-1FFB-031F-573BC6D45F58}"/>
              </a:ext>
            </a:extLst>
          </p:cNvPr>
          <p:cNvSpPr/>
          <p:nvPr/>
        </p:nvSpPr>
        <p:spPr>
          <a:xfrm>
            <a:off x="6096000" y="2018145"/>
            <a:ext cx="1260764" cy="5449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Create Functions</a:t>
            </a:r>
          </a:p>
        </p:txBody>
      </p:sp>
      <p:sp>
        <p:nvSpPr>
          <p:cNvPr id="8" name="Rectangle 7">
            <a:extLst>
              <a:ext uri="{FF2B5EF4-FFF2-40B4-BE49-F238E27FC236}">
                <a16:creationId xmlns:a16="http://schemas.microsoft.com/office/drawing/2014/main" id="{5C5CD208-5E79-6204-2059-7D3286B4F912}"/>
              </a:ext>
            </a:extLst>
          </p:cNvPr>
          <p:cNvSpPr/>
          <p:nvPr/>
        </p:nvSpPr>
        <p:spPr>
          <a:xfrm>
            <a:off x="6096000" y="3267680"/>
            <a:ext cx="1260764" cy="5449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Data from API</a:t>
            </a:r>
          </a:p>
        </p:txBody>
      </p:sp>
      <p:sp>
        <p:nvSpPr>
          <p:cNvPr id="9" name="Rectangle 8">
            <a:extLst>
              <a:ext uri="{FF2B5EF4-FFF2-40B4-BE49-F238E27FC236}">
                <a16:creationId xmlns:a16="http://schemas.microsoft.com/office/drawing/2014/main" id="{5295A279-EA27-247A-1E50-DB50A23CCDA0}"/>
              </a:ext>
            </a:extLst>
          </p:cNvPr>
          <p:cNvSpPr/>
          <p:nvPr/>
        </p:nvSpPr>
        <p:spPr>
          <a:xfrm>
            <a:off x="6950364" y="4969163"/>
            <a:ext cx="1260764" cy="5449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Create </a:t>
            </a:r>
            <a:r>
              <a:rPr lang="en-US" dirty="0" err="1">
                <a:solidFill>
                  <a:schemeClr val="tx1"/>
                </a:solidFill>
              </a:rPr>
              <a:t>Dataframe</a:t>
            </a:r>
            <a:endParaRPr lang="en-US" dirty="0">
              <a:solidFill>
                <a:schemeClr val="tx1"/>
              </a:solidFill>
            </a:endParaRPr>
          </a:p>
        </p:txBody>
      </p:sp>
      <p:sp>
        <p:nvSpPr>
          <p:cNvPr id="10" name="Rectangle 9">
            <a:extLst>
              <a:ext uri="{FF2B5EF4-FFF2-40B4-BE49-F238E27FC236}">
                <a16:creationId xmlns:a16="http://schemas.microsoft.com/office/drawing/2014/main" id="{0C1966DA-795A-2FB4-F3AF-5C8616BEC100}"/>
              </a:ext>
            </a:extLst>
          </p:cNvPr>
          <p:cNvSpPr/>
          <p:nvPr/>
        </p:nvSpPr>
        <p:spPr>
          <a:xfrm>
            <a:off x="9067944" y="4156363"/>
            <a:ext cx="1260764" cy="5449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Filter and Subset DF</a:t>
            </a:r>
          </a:p>
        </p:txBody>
      </p:sp>
      <p:sp>
        <p:nvSpPr>
          <p:cNvPr id="11" name="Rectangle 10">
            <a:extLst>
              <a:ext uri="{FF2B5EF4-FFF2-40B4-BE49-F238E27FC236}">
                <a16:creationId xmlns:a16="http://schemas.microsoft.com/office/drawing/2014/main" id="{1533DD4E-EFCF-281B-7742-16F24AD3E11C}"/>
              </a:ext>
            </a:extLst>
          </p:cNvPr>
          <p:cNvSpPr/>
          <p:nvPr/>
        </p:nvSpPr>
        <p:spPr>
          <a:xfrm>
            <a:off x="9199418" y="2650201"/>
            <a:ext cx="1260764" cy="5449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Fix missing data</a:t>
            </a:r>
          </a:p>
        </p:txBody>
      </p:sp>
      <p:cxnSp>
        <p:nvCxnSpPr>
          <p:cNvPr id="13" name="Straight Arrow Connector 12">
            <a:extLst>
              <a:ext uri="{FF2B5EF4-FFF2-40B4-BE49-F238E27FC236}">
                <a16:creationId xmlns:a16="http://schemas.microsoft.com/office/drawing/2014/main" id="{13C2E64F-EBEB-1871-D176-2E02E20A6CE8}"/>
              </a:ext>
            </a:extLst>
          </p:cNvPr>
          <p:cNvCxnSpPr>
            <a:stCxn id="7" idx="2"/>
            <a:endCxn id="8" idx="0"/>
          </p:cNvCxnSpPr>
          <p:nvPr/>
        </p:nvCxnSpPr>
        <p:spPr>
          <a:xfrm>
            <a:off x="6726382" y="2563091"/>
            <a:ext cx="0" cy="704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E23050-6BB9-74C3-23CA-5B0E67E6A575}"/>
              </a:ext>
            </a:extLst>
          </p:cNvPr>
          <p:cNvCxnSpPr>
            <a:stCxn id="8" idx="2"/>
            <a:endCxn id="9" idx="0"/>
          </p:cNvCxnSpPr>
          <p:nvPr/>
        </p:nvCxnSpPr>
        <p:spPr>
          <a:xfrm>
            <a:off x="6726382" y="3812626"/>
            <a:ext cx="854364" cy="1156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6944A0-B0D6-3A3B-57F2-D6E044BB7A47}"/>
              </a:ext>
            </a:extLst>
          </p:cNvPr>
          <p:cNvCxnSpPr>
            <a:stCxn id="9" idx="3"/>
            <a:endCxn id="10" idx="1"/>
          </p:cNvCxnSpPr>
          <p:nvPr/>
        </p:nvCxnSpPr>
        <p:spPr>
          <a:xfrm flipV="1">
            <a:off x="8211128" y="4428836"/>
            <a:ext cx="856816" cy="81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34B5BD-EAC7-1C08-CD90-48B658B97949}"/>
              </a:ext>
            </a:extLst>
          </p:cNvPr>
          <p:cNvCxnSpPr>
            <a:stCxn id="10" idx="0"/>
            <a:endCxn id="11" idx="2"/>
          </p:cNvCxnSpPr>
          <p:nvPr/>
        </p:nvCxnSpPr>
        <p:spPr>
          <a:xfrm flipV="1">
            <a:off x="9698326" y="3195147"/>
            <a:ext cx="131474" cy="961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5011468"/>
          </a:xfrm>
          <a:prstGeom prst="rect">
            <a:avLst/>
          </a:prstGeom>
        </p:spPr>
        <p:txBody>
          <a:bodyPr lIns="91440" tIns="45720" rIns="91440" bIns="45720" anchor="t">
            <a:noAutofit/>
          </a:bodyPr>
          <a:lstStyle/>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Define functions to get specific data from the Wikipedia page table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Request Wikipedia </a:t>
            </a:r>
            <a:r>
              <a:rPr lang="en-US" sz="1800" dirty="0" err="1">
                <a:solidFill>
                  <a:schemeClr val="accent3">
                    <a:lumMod val="25000"/>
                  </a:schemeClr>
                </a:solidFill>
                <a:latin typeface="Abadi" panose="020B0604020104020204" pitchFamily="34" charset="0"/>
              </a:rPr>
              <a:t>url</a:t>
            </a:r>
            <a:endParaRPr lang="en-US" sz="18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Use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to read information from Wikipedia page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Create column headers from Wikipedia table headers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Extract data from Table on Falcon 9 launches to create data frame</a:t>
            </a:r>
          </a:p>
          <a:p>
            <a:pPr>
              <a:lnSpc>
                <a:spcPct val="100000"/>
              </a:lnSpc>
              <a:spcBef>
                <a:spcPts val="1400"/>
              </a:spcBef>
            </a:pPr>
            <a:r>
              <a:rPr lang="en-US" sz="2200" dirty="0">
                <a:solidFill>
                  <a:schemeClr val="accent3">
                    <a:lumMod val="25000"/>
                  </a:schemeClr>
                </a:solidFill>
                <a:latin typeface="Abadi" panose="020B0604020104020204" pitchFamily="34" charset="0"/>
              </a:rPr>
              <a:t>Code: </a:t>
            </a:r>
            <a:r>
              <a:rPr lang="en-US" sz="1800" dirty="0">
                <a:solidFill>
                  <a:schemeClr val="accent3">
                    <a:lumMod val="25000"/>
                  </a:schemeClr>
                </a:solidFill>
                <a:latin typeface="Abadi" panose="020B0604020104020204" pitchFamily="34" charset="0"/>
              </a:rPr>
              <a:t>https://github.com/gregsasso/Final-Project/blob/main/Web%20Scraping.ipynb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Rectangle 6">
            <a:extLst>
              <a:ext uri="{FF2B5EF4-FFF2-40B4-BE49-F238E27FC236}">
                <a16:creationId xmlns:a16="http://schemas.microsoft.com/office/drawing/2014/main" id="{C2343526-C26D-8A3E-A8C0-A52180F2F79D}"/>
              </a:ext>
            </a:extLst>
          </p:cNvPr>
          <p:cNvSpPr/>
          <p:nvPr/>
        </p:nvSpPr>
        <p:spPr>
          <a:xfrm>
            <a:off x="6096000" y="2018145"/>
            <a:ext cx="1260764" cy="5449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Create Functions</a:t>
            </a:r>
          </a:p>
        </p:txBody>
      </p:sp>
      <p:sp>
        <p:nvSpPr>
          <p:cNvPr id="8" name="Rectangle 7">
            <a:extLst>
              <a:ext uri="{FF2B5EF4-FFF2-40B4-BE49-F238E27FC236}">
                <a16:creationId xmlns:a16="http://schemas.microsoft.com/office/drawing/2014/main" id="{56412D67-DFFD-CC2E-28D5-1EF3FD260488}"/>
              </a:ext>
            </a:extLst>
          </p:cNvPr>
          <p:cNvSpPr/>
          <p:nvPr/>
        </p:nvSpPr>
        <p:spPr>
          <a:xfrm>
            <a:off x="6095999" y="3267680"/>
            <a:ext cx="1597305" cy="8886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Request Wikipedia URL</a:t>
            </a:r>
          </a:p>
        </p:txBody>
      </p:sp>
      <p:sp>
        <p:nvSpPr>
          <p:cNvPr id="9" name="Rectangle 8">
            <a:extLst>
              <a:ext uri="{FF2B5EF4-FFF2-40B4-BE49-F238E27FC236}">
                <a16:creationId xmlns:a16="http://schemas.microsoft.com/office/drawing/2014/main" id="{2FDCBAEB-1AED-BF11-1AA4-F9C2BF034F25}"/>
              </a:ext>
            </a:extLst>
          </p:cNvPr>
          <p:cNvSpPr/>
          <p:nvPr/>
        </p:nvSpPr>
        <p:spPr>
          <a:xfrm>
            <a:off x="6950364" y="4969163"/>
            <a:ext cx="1485880" cy="9718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info from Wikipedia with Soup</a:t>
            </a:r>
          </a:p>
        </p:txBody>
      </p:sp>
      <p:sp>
        <p:nvSpPr>
          <p:cNvPr id="10" name="Rectangle 9">
            <a:extLst>
              <a:ext uri="{FF2B5EF4-FFF2-40B4-BE49-F238E27FC236}">
                <a16:creationId xmlns:a16="http://schemas.microsoft.com/office/drawing/2014/main" id="{339AEB73-5A52-CE10-52A6-90899E891DE4}"/>
              </a:ext>
            </a:extLst>
          </p:cNvPr>
          <p:cNvSpPr/>
          <p:nvPr/>
        </p:nvSpPr>
        <p:spPr>
          <a:xfrm>
            <a:off x="9067943" y="4156363"/>
            <a:ext cx="1574225" cy="7101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Find column headers</a:t>
            </a:r>
          </a:p>
        </p:txBody>
      </p:sp>
      <p:sp>
        <p:nvSpPr>
          <p:cNvPr id="12" name="Rectangle 11">
            <a:extLst>
              <a:ext uri="{FF2B5EF4-FFF2-40B4-BE49-F238E27FC236}">
                <a16:creationId xmlns:a16="http://schemas.microsoft.com/office/drawing/2014/main" id="{FE410804-A5A3-D3E4-50DA-FDF9A5C7F3A7}"/>
              </a:ext>
            </a:extLst>
          </p:cNvPr>
          <p:cNvSpPr/>
          <p:nvPr/>
        </p:nvSpPr>
        <p:spPr>
          <a:xfrm>
            <a:off x="9199418" y="2247254"/>
            <a:ext cx="1954196" cy="9478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data from Wikipedia table and create DF</a:t>
            </a:r>
          </a:p>
        </p:txBody>
      </p:sp>
      <p:cxnSp>
        <p:nvCxnSpPr>
          <p:cNvPr id="13" name="Straight Arrow Connector 12">
            <a:extLst>
              <a:ext uri="{FF2B5EF4-FFF2-40B4-BE49-F238E27FC236}">
                <a16:creationId xmlns:a16="http://schemas.microsoft.com/office/drawing/2014/main" id="{024CF230-CD1C-3DA6-60AE-9044B7BE9563}"/>
              </a:ext>
            </a:extLst>
          </p:cNvPr>
          <p:cNvCxnSpPr>
            <a:cxnSpLocks/>
            <a:stCxn id="7" idx="2"/>
            <a:endCxn id="8" idx="0"/>
          </p:cNvCxnSpPr>
          <p:nvPr/>
        </p:nvCxnSpPr>
        <p:spPr>
          <a:xfrm>
            <a:off x="6726382" y="2563091"/>
            <a:ext cx="168270" cy="704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DF83BFB-BA32-1FE3-E30E-5A15F138E764}"/>
              </a:ext>
            </a:extLst>
          </p:cNvPr>
          <p:cNvCxnSpPr>
            <a:cxnSpLocks/>
            <a:stCxn id="8" idx="2"/>
            <a:endCxn id="9" idx="0"/>
          </p:cNvCxnSpPr>
          <p:nvPr/>
        </p:nvCxnSpPr>
        <p:spPr>
          <a:xfrm>
            <a:off x="6894652" y="4156363"/>
            <a:ext cx="798652" cy="81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E8323E9-B389-02EC-AE81-4DA67BFDCCB4}"/>
              </a:ext>
            </a:extLst>
          </p:cNvPr>
          <p:cNvCxnSpPr>
            <a:cxnSpLocks/>
            <a:stCxn id="9" idx="3"/>
            <a:endCxn id="10" idx="1"/>
          </p:cNvCxnSpPr>
          <p:nvPr/>
        </p:nvCxnSpPr>
        <p:spPr>
          <a:xfrm flipV="1">
            <a:off x="8436244" y="4511416"/>
            <a:ext cx="631699" cy="943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7516BAB-66F0-17BF-1A22-8FC93F48ADD7}"/>
              </a:ext>
            </a:extLst>
          </p:cNvPr>
          <p:cNvCxnSpPr>
            <a:cxnSpLocks/>
            <a:stCxn id="10" idx="0"/>
            <a:endCxn id="12" idx="2"/>
          </p:cNvCxnSpPr>
          <p:nvPr/>
        </p:nvCxnSpPr>
        <p:spPr>
          <a:xfrm flipV="1">
            <a:off x="9855056" y="3195147"/>
            <a:ext cx="321460" cy="961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7338</TotalTime>
  <Words>2418</Words>
  <Application>Microsoft Office PowerPoint</Application>
  <PresentationFormat>Widescreen</PresentationFormat>
  <Paragraphs>385</Paragraphs>
  <Slides>47</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Sasso, Gregory</cp:lastModifiedBy>
  <cp:revision>237</cp:revision>
  <dcterms:created xsi:type="dcterms:W3CDTF">2021-04-29T18:58:34Z</dcterms:created>
  <dcterms:modified xsi:type="dcterms:W3CDTF">2023-04-19T23:46:28Z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